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60" r:id="rId3"/>
    <p:sldId id="285" r:id="rId4"/>
    <p:sldId id="259" r:id="rId5"/>
    <p:sldId id="286" r:id="rId6"/>
    <p:sldId id="261" r:id="rId7"/>
    <p:sldId id="287" r:id="rId8"/>
    <p:sldId id="258" r:id="rId9"/>
    <p:sldId id="257" r:id="rId10"/>
    <p:sldId id="284" r:id="rId11"/>
    <p:sldId id="262" r:id="rId12"/>
    <p:sldId id="263" r:id="rId13"/>
    <p:sldId id="282" r:id="rId14"/>
    <p:sldId id="267" r:id="rId15"/>
    <p:sldId id="266" r:id="rId16"/>
    <p:sldId id="268" r:id="rId17"/>
    <p:sldId id="274" r:id="rId18"/>
    <p:sldId id="269" r:id="rId19"/>
    <p:sldId id="271" r:id="rId20"/>
    <p:sldId id="272" r:id="rId21"/>
    <p:sldId id="289" r:id="rId22"/>
    <p:sldId id="275" r:id="rId23"/>
    <p:sldId id="288" r:id="rId24"/>
    <p:sldId id="290" r:id="rId25"/>
    <p:sldId id="291" r:id="rId26"/>
    <p:sldId id="277" r:id="rId27"/>
    <p:sldId id="279" r:id="rId28"/>
    <p:sldId id="280" r:id="rId29"/>
    <p:sldId id="281" r:id="rId30"/>
    <p:sldId id="292" r:id="rId31"/>
    <p:sldId id="293" r:id="rId32"/>
    <p:sldId id="294" r:id="rId33"/>
    <p:sldId id="295" r:id="rId34"/>
    <p:sldId id="296" r:id="rId35"/>
    <p:sldId id="297" r:id="rId36"/>
    <p:sldId id="265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8"/>
    <p:restoredTop sz="84863"/>
  </p:normalViewPr>
  <p:slideViewPr>
    <p:cSldViewPr snapToGrid="0">
      <p:cViewPr varScale="1">
        <p:scale>
          <a:sx n="107" d="100"/>
          <a:sy n="107" d="100"/>
        </p:scale>
        <p:origin x="120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769E6-92D6-4243-9764-1EB458606E4B}" type="datetimeFigureOut">
              <a:rPr kumimoji="1" lang="ko-KR" altLang="en-US" smtClean="0"/>
              <a:t>2025. 1. 3.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AAEE6-611C-4344-B060-CE2DECD5BE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34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" altLang="ko-KR" dirty="0"/>
              <a:t>AWS </a:t>
            </a:r>
            <a:r>
              <a:rPr lang="ko-KR" altLang="en-US" dirty="0"/>
              <a:t>클라우드 컴퓨팅 감정 기반 서버리스 애플리케이션 제작 발표를 시작하겠습니다</a:t>
            </a:r>
            <a:r>
              <a:rPr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AAEE6-611C-4344-B060-CE2DECD5BE9A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0452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주제</a:t>
            </a:r>
            <a:r>
              <a:rPr lang="en-US" altLang="ko-KR" dirty="0"/>
              <a:t>, </a:t>
            </a:r>
            <a:r>
              <a:rPr lang="ko-KR" altLang="en-US" dirty="0"/>
              <a:t>목표</a:t>
            </a:r>
            <a:r>
              <a:rPr lang="en-US" altLang="ko-KR" dirty="0"/>
              <a:t>, </a:t>
            </a:r>
            <a:r>
              <a:rPr lang="ko-KR" altLang="en-US" dirty="0"/>
              <a:t>구현</a:t>
            </a:r>
            <a:r>
              <a:rPr lang="en-US" altLang="ko-KR" dirty="0"/>
              <a:t>, </a:t>
            </a:r>
            <a:r>
              <a:rPr lang="ko-KR" altLang="en-US" dirty="0"/>
              <a:t>문제 및 해결</a:t>
            </a:r>
            <a:r>
              <a:rPr lang="en-US" altLang="ko-KR" dirty="0"/>
              <a:t>, </a:t>
            </a:r>
            <a:r>
              <a:rPr lang="ko-KR" altLang="en-US" dirty="0"/>
              <a:t>나아갈 방향 순으로 발표하겠습니다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AAEE6-611C-4344-B060-CE2DECD5BE9A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9152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주제부터 한 번 알아보겠습니다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AAEE6-611C-4344-B060-CE2DECD5BE9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2805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우선 주제부터 한 번 알아보겠습니다</a:t>
            </a:r>
            <a:r>
              <a:rPr lang="en-US" altLang="ko-KR" dirty="0"/>
              <a:t>. </a:t>
            </a:r>
            <a:r>
              <a:rPr lang="ko-KR" altLang="en-US" dirty="0"/>
              <a:t>이 프로젝트를 하게 된 계기는 사용자들이 인터넷에서 너무나 부정적이고 비방하고 사람들의 갈등을 조장하는 말을 많이 볼 수 있다는 점에서 만약</a:t>
            </a:r>
            <a:r>
              <a:rPr lang="en-US" altLang="ko-KR" dirty="0"/>
              <a:t>, </a:t>
            </a:r>
            <a:r>
              <a:rPr lang="ko-KR" altLang="en-US" dirty="0"/>
              <a:t>사람들이 채팅을 칠 때 내가 잘못했다는 점을 알면</a:t>
            </a:r>
            <a:r>
              <a:rPr lang="en-US" altLang="ko-KR" dirty="0"/>
              <a:t>, </a:t>
            </a:r>
            <a:r>
              <a:rPr lang="ko-KR" altLang="en-US" dirty="0"/>
              <a:t>부정적인 채팅을 치지 않을까</a:t>
            </a:r>
            <a:r>
              <a:rPr lang="en-US" altLang="ko-KR" dirty="0"/>
              <a:t>? </a:t>
            </a:r>
            <a:r>
              <a:rPr lang="ko-KR" altLang="en-US" dirty="0"/>
              <a:t>하는 발상에서 긍정적인 언어습관 형성을 위해 만들게 되었습니다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AAEE6-611C-4344-B060-CE2DECD5BE9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6853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프로젝트는 가장 중점적으로 다양한 </a:t>
            </a:r>
            <a:r>
              <a:rPr kumimoji="1" lang="en-US" altLang="ko-KR" dirty="0"/>
              <a:t>AWS</a:t>
            </a:r>
            <a:r>
              <a:rPr kumimoji="1" lang="ko-KR" altLang="en-US" dirty="0"/>
              <a:t> 서비스를 직접 사용해보고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통합시키는 것을 </a:t>
            </a:r>
            <a:r>
              <a:rPr kumimoji="1" lang="ko-KR" altLang="en-US" dirty="0" err="1"/>
              <a:t>경헙해보며</a:t>
            </a:r>
            <a:r>
              <a:rPr kumimoji="1" lang="ko-KR" altLang="en-US" dirty="0"/>
              <a:t> </a:t>
            </a:r>
            <a:r>
              <a:rPr kumimoji="1" lang="en-US" altLang="ko-KR" dirty="0"/>
              <a:t>AWS</a:t>
            </a:r>
            <a:r>
              <a:rPr kumimoji="1" lang="ko-KR" altLang="en-US" dirty="0"/>
              <a:t> 서비스에 관한 지식을 쌓는 것을 가장 중점적인 목표를 두고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기존 클라우드 수업에서 진행하지 않았던 서비스들을 주로 사용하였으며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서버리스 이벤트 기반 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시스템을 구축하여 비용 효율성을 확보하려고 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또한 프로젝트를 진행함에 있어서 마주하는 각종 문제들을 </a:t>
            </a:r>
            <a:r>
              <a:rPr kumimoji="1" lang="ko-KR" altLang="en-US" dirty="0" err="1"/>
              <a:t>해결해나가는</a:t>
            </a:r>
            <a:r>
              <a:rPr kumimoji="1" lang="ko-KR" altLang="en-US" dirty="0"/>
              <a:t> 경험을 통해 향후 </a:t>
            </a:r>
            <a:r>
              <a:rPr kumimoji="1" lang="en-US" altLang="ko-KR" dirty="0"/>
              <a:t>AWS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개발을 진행할 때 더욱 빠르게 진행할 것으로 기대하고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AAEE6-611C-4344-B060-CE2DECD5BE9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538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AAEE6-611C-4344-B060-CE2DECD5BE9A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8829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AAEE6-611C-4344-B060-CE2DECD5BE9A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9467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AAEE6-611C-4344-B060-CE2DECD5BE9A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4023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AAEE6-611C-4344-B060-CE2DECD5BE9A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7649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B81B8-7348-C439-29BA-25F5F07E7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96182A-93A9-8698-4907-D1BA8A9EA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15EBED-78EB-4750-0C8E-4DE9C95E4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02E7-8A0C-C541-A4BB-7083AA98F256}" type="datetimeFigureOut">
              <a:rPr kumimoji="1" lang="ko-KR" altLang="en-US" smtClean="0"/>
              <a:t>2025. 1. 3.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79AB33-9DF7-0E88-939F-BA2CDF2F9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693BDE-0C46-5D1B-E153-B0953322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D8C4-7DDF-454F-BB70-F106599349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315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15C5F-9A60-3229-6CEF-18445E5E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728F84-1BA6-DD05-5951-12F938E41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166ADC-EF06-D183-308C-1C9E45EB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02E7-8A0C-C541-A4BB-7083AA98F256}" type="datetimeFigureOut">
              <a:rPr kumimoji="1" lang="ko-KR" altLang="en-US" smtClean="0"/>
              <a:t>2025. 1. 3.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79E82E-A9A5-9E3E-92CA-00722D6E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D81BEA-3C60-C77A-3523-C5D3CE3C3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D8C4-7DDF-454F-BB70-F106599349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5801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22923D-5882-0C9A-5FFA-2F3802AE3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B53151-7924-16EC-830A-1C11A59DC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2E618A-6651-565A-3013-A20D569A8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02E7-8A0C-C541-A4BB-7083AA98F256}" type="datetimeFigureOut">
              <a:rPr kumimoji="1" lang="ko-KR" altLang="en-US" smtClean="0"/>
              <a:t>2025. 1. 3.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18465-274D-0DF4-DA9F-5BAF8A2DE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042C72-DA3D-11D6-349F-6820BF1A6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D8C4-7DDF-454F-BB70-F106599349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850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E315C-A93B-636B-EB26-FBA55BF6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E5A3F2-AEB9-8D18-6873-6A45B4BBA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EF011-46A6-0C91-0D9A-02EA7DAF0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02E7-8A0C-C541-A4BB-7083AA98F256}" type="datetimeFigureOut">
              <a:rPr kumimoji="1" lang="ko-KR" altLang="en-US" smtClean="0"/>
              <a:t>2025. 1. 3.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1B4B47-45CF-D2DE-F276-60353442F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ED8FE6-9925-F051-16B0-63C56692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D8C4-7DDF-454F-BB70-F106599349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4065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EA324-A0EF-203D-D236-084E7B37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49945-6852-56E7-D510-000C9099D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823BDC-0F09-16A9-F402-734099E21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02E7-8A0C-C541-A4BB-7083AA98F256}" type="datetimeFigureOut">
              <a:rPr kumimoji="1" lang="ko-KR" altLang="en-US" smtClean="0"/>
              <a:t>2025. 1. 3.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3B8256-1284-D608-7C78-9668C4515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B141CA-1AE6-B6D2-1B83-B1FAD013E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D8C4-7DDF-454F-BB70-F106599349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4325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6A142-3C8D-748D-1A53-0B99253F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5FDD33-1D2D-AA74-46FE-4D0027E8E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7E4512-4B1B-EEE9-76C0-E230C80A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78DB4D-27A2-B89F-8108-0135ADD7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02E7-8A0C-C541-A4BB-7083AA98F256}" type="datetimeFigureOut">
              <a:rPr kumimoji="1" lang="ko-KR" altLang="en-US" smtClean="0"/>
              <a:t>2025. 1. 3.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F82F91-B58C-A42C-B2BC-8E5CE1D62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2FAC8D-4FAB-6EB4-E824-74CCCD17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D8C4-7DDF-454F-BB70-F106599349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1419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40E85-5AE4-6102-5916-CA4A4E18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082247-A647-B59F-DC4D-25DAC4894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0AF06B-B715-8D65-D36F-4EBCC6A0A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1D2820-AD17-A1E1-E466-67A9802E4A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785F59-AEF7-D32A-7D6B-101684AE3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14D304-AB93-B78C-68F6-726ACA938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02E7-8A0C-C541-A4BB-7083AA98F256}" type="datetimeFigureOut">
              <a:rPr kumimoji="1" lang="ko-KR" altLang="en-US" smtClean="0"/>
              <a:t>2025. 1. 3.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2B15FC-0EA8-0B54-EC6E-E75E4806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0B9833-26F2-96EB-5B8C-63F4B3B3F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D8C4-7DDF-454F-BB70-F106599349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8015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E6EC0-FD6D-E9CB-2C98-CBCA75C07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267026-9AF0-5AF7-C227-91A0D088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02E7-8A0C-C541-A4BB-7083AA98F256}" type="datetimeFigureOut">
              <a:rPr kumimoji="1" lang="ko-KR" altLang="en-US" smtClean="0"/>
              <a:t>2025. 1. 3.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58BCE3-6E3C-3428-8DA6-239E1F193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03C009-281E-E064-81DE-0539EF92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D8C4-7DDF-454F-BB70-F106599349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7704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ECAE9F-6A14-0FDC-DD47-74682AADD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02E7-8A0C-C541-A4BB-7083AA98F256}" type="datetimeFigureOut">
              <a:rPr kumimoji="1" lang="ko-KR" altLang="en-US" smtClean="0"/>
              <a:t>2025. 1. 3.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52D637-6594-E0D4-7648-5A863BEB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4D44F-DA52-8A65-AE42-BA8E8583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D8C4-7DDF-454F-BB70-F106599349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6933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7E3F0-49DD-DADE-61E7-979EE4AF2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656229-FE0C-7CED-6C64-F9068ACDC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C544E7-9F30-1510-3C54-1683F12F4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9A48E6-F85A-C306-DF1E-CBBBE8C7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02E7-8A0C-C541-A4BB-7083AA98F256}" type="datetimeFigureOut">
              <a:rPr kumimoji="1" lang="ko-KR" altLang="en-US" smtClean="0"/>
              <a:t>2025. 1. 3.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611D3B-7CB1-0A4D-7CE9-AE857292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B94BA3-AE82-549D-D2AE-71C29087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D8C4-7DDF-454F-BB70-F106599349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228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35169-958A-3596-4552-EF40711DC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D4784A-C694-1180-637B-13C916888A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67041E-3BF4-285A-F001-72A4788E8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99BDA6-9101-CCAB-1AE7-672A3FB0B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02E7-8A0C-C541-A4BB-7083AA98F256}" type="datetimeFigureOut">
              <a:rPr kumimoji="1" lang="ko-KR" altLang="en-US" smtClean="0"/>
              <a:t>2025. 1. 3.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F70CCC-9C82-B9E9-376B-C1CDD613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D127B6-9394-BFE7-11F1-5B4D3F05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D8C4-7DDF-454F-BB70-F106599349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7799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C4A4422-268E-8BDA-43B9-695F1C509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FDD995-C86F-08A1-419E-CFB2CBFDB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027F0D-523B-FD46-1261-D56977A862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C302E7-8A0C-C541-A4BB-7083AA98F256}" type="datetimeFigureOut">
              <a:rPr kumimoji="1" lang="ko-KR" altLang="en-US" smtClean="0"/>
              <a:t>2025. 1. 3.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B8440-0201-BA6D-E89C-61CA170A29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49BCD8-7C1D-F8C5-7DAA-551EB6D2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ACD8C4-7DDF-454F-BB70-F106599349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282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F655A-549B-596A-DB6E-D1EF4D2F92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AWS Cloud Computing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E48B53-DE6C-3BF0-6958-24EAD6C871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감정 기반 채팅 서버리스 애플리케이션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592219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BB3B6-A527-BC53-983D-8B11B332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6B947A-2A74-F152-B57A-2A027CAC5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666" y="1681689"/>
            <a:ext cx="4523781" cy="3494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6DEDEF-B4FC-7C45-3C8C-F6192EC33CE9}"/>
              </a:ext>
            </a:extLst>
          </p:cNvPr>
          <p:cNvSpPr txBox="1"/>
          <p:nvPr/>
        </p:nvSpPr>
        <p:spPr>
          <a:xfrm>
            <a:off x="664029" y="1587818"/>
            <a:ext cx="64674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클라이언트는 웹을 통해 서비스에 접근합니다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Amplify</a:t>
            </a:r>
            <a:r>
              <a:rPr kumimoji="1" lang="ko-KR" altLang="en-US" dirty="0"/>
              <a:t>는</a:t>
            </a:r>
            <a:r>
              <a:rPr kumimoji="1" lang="en-US" altLang="ko-KR" dirty="0"/>
              <a:t> Cognito</a:t>
            </a:r>
            <a:r>
              <a:rPr kumimoji="1" lang="ko-KR" altLang="en-US" dirty="0"/>
              <a:t>와 연결되어 사용자 인증 및 보안을 거친 뒤 페이지를 연결시켜줍니다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메인 페이지에서는 사용자가 메시지를 볼 수 있도록 </a:t>
            </a:r>
            <a:endParaRPr kumimoji="1" lang="en-US" altLang="ko-KR" dirty="0"/>
          </a:p>
          <a:p>
            <a:r>
              <a:rPr kumimoji="1" lang="en-US" altLang="ko-KR" dirty="0"/>
              <a:t>API Gateway</a:t>
            </a:r>
            <a:r>
              <a:rPr kumimoji="1" lang="ko-KR" altLang="en-US" dirty="0"/>
              <a:t>로 요청을 전송하면 </a:t>
            </a:r>
            <a:r>
              <a:rPr kumimoji="1" lang="en-US" altLang="ko-KR" dirty="0"/>
              <a:t>Lambda</a:t>
            </a:r>
            <a:r>
              <a:rPr kumimoji="1" lang="ko-KR" altLang="en-US" dirty="0"/>
              <a:t>의 비즈니스 로직을 실행시킵니다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Lambda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DynamoDB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접근해서 데이터를 읽어와서 사용자에게 메시지를 띄워줍니다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사용자가 메시지를 추가하면 마찬가지로 </a:t>
            </a:r>
            <a:r>
              <a:rPr kumimoji="1" lang="en-US" altLang="ko-KR" dirty="0"/>
              <a:t>Lambda</a:t>
            </a:r>
            <a:r>
              <a:rPr kumimoji="1" lang="ko-KR" altLang="en-US" dirty="0"/>
              <a:t>의 비즈니스 로직이 실행되어 이미지가 있다면 </a:t>
            </a:r>
            <a:r>
              <a:rPr kumimoji="1" lang="en-US" altLang="ko-KR" dirty="0"/>
              <a:t>S3</a:t>
            </a:r>
            <a:r>
              <a:rPr kumimoji="1" lang="ko-KR" altLang="en-US" dirty="0"/>
              <a:t>로 이미지를 전송하고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이미지를 볼 수 있는 링크와 데이터들을 </a:t>
            </a:r>
            <a:r>
              <a:rPr kumimoji="1" lang="en-US" altLang="ko-KR" dirty="0"/>
              <a:t>DynamoDB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저장하고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조회를 다시 실행합니다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 </a:t>
            </a:r>
            <a:r>
              <a:rPr kumimoji="1" lang="en-US" altLang="ko-KR" dirty="0"/>
              <a:t>SMS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사진 </a:t>
            </a:r>
            <a:r>
              <a:rPr kumimoji="1" lang="ko-KR" altLang="en-US" dirty="0" err="1"/>
              <a:t>전송시</a:t>
            </a:r>
            <a:r>
              <a:rPr kumimoji="1" lang="ko-KR" altLang="en-US" dirty="0"/>
              <a:t> 관리자에게 이메일이 전송됩니다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778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17110-7FCA-026A-46D8-14330589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Amplify </a:t>
            </a:r>
            <a:r>
              <a:rPr kumimoji="1" lang="ko-KR" altLang="en-US" dirty="0"/>
              <a:t>배포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81B4C-F3D5-3DE8-60DD-9C15565FC3C4}"/>
              </a:ext>
            </a:extLst>
          </p:cNvPr>
          <p:cNvSpPr txBox="1"/>
          <p:nvPr/>
        </p:nvSpPr>
        <p:spPr>
          <a:xfrm>
            <a:off x="1082613" y="3013501"/>
            <a:ext cx="3902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React Based</a:t>
            </a:r>
            <a:r>
              <a:rPr kumimoji="1" lang="ko-KR" altLang="en-US" sz="2400" dirty="0"/>
              <a:t> </a:t>
            </a:r>
            <a:endParaRPr kumimoji="1" lang="en-US" altLang="ko-KR" sz="2400" dirty="0"/>
          </a:p>
          <a:p>
            <a:r>
              <a:rPr kumimoji="1" lang="en-US" altLang="ko-KR" sz="2400" dirty="0"/>
              <a:t>Chatting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Web Application </a:t>
            </a:r>
            <a:endParaRPr kumimoji="1"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162E5-66BB-8CF7-2617-B6EBA0546679}"/>
              </a:ext>
            </a:extLst>
          </p:cNvPr>
          <p:cNvSpPr txBox="1"/>
          <p:nvPr/>
        </p:nvSpPr>
        <p:spPr>
          <a:xfrm>
            <a:off x="8011508" y="3223476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EC2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7C024-A45A-D128-DFCC-23CF1087C656}"/>
              </a:ext>
            </a:extLst>
          </p:cNvPr>
          <p:cNvSpPr txBox="1"/>
          <p:nvPr/>
        </p:nvSpPr>
        <p:spPr>
          <a:xfrm>
            <a:off x="8587306" y="4187003"/>
            <a:ext cx="191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S3 + CloudFront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9391C-ED53-F80A-433C-227D77D7645C}"/>
              </a:ext>
            </a:extLst>
          </p:cNvPr>
          <p:cNvSpPr txBox="1"/>
          <p:nvPr/>
        </p:nvSpPr>
        <p:spPr>
          <a:xfrm>
            <a:off x="8014325" y="515332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Elastic Beanstalk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A80BD-0340-6E4E-FF37-8DE9BF21F5B8}"/>
              </a:ext>
            </a:extLst>
          </p:cNvPr>
          <p:cNvSpPr txBox="1"/>
          <p:nvPr/>
        </p:nvSpPr>
        <p:spPr>
          <a:xfrm>
            <a:off x="8011508" y="6092942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Lightsail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13E0D5-D102-8B2F-71A5-C23FBF18FB48}"/>
              </a:ext>
            </a:extLst>
          </p:cNvPr>
          <p:cNvSpPr txBox="1"/>
          <p:nvPr/>
        </p:nvSpPr>
        <p:spPr>
          <a:xfrm>
            <a:off x="8587307" y="2170187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ECS or App Runner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80291D-805A-AE79-7DDB-8F33B9639842}"/>
              </a:ext>
            </a:extLst>
          </p:cNvPr>
          <p:cNvSpPr txBox="1"/>
          <p:nvPr/>
        </p:nvSpPr>
        <p:spPr>
          <a:xfrm>
            <a:off x="8187654" y="1240252"/>
            <a:ext cx="11610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dirty="0"/>
              <a:t>Amplify</a:t>
            </a:r>
            <a:endParaRPr kumimoji="1" lang="ko-KR" altLang="en-US" sz="2200" dirty="0"/>
          </a:p>
        </p:txBody>
      </p:sp>
      <p:pic>
        <p:nvPicPr>
          <p:cNvPr id="15" name="그림 14" descr="폰트, 라인, 디자인이(가) 표시된 사진&#10;&#10;자동 생성된 설명">
            <a:extLst>
              <a:ext uri="{FF2B5EF4-FFF2-40B4-BE49-F238E27FC236}">
                <a16:creationId xmlns:a16="http://schemas.microsoft.com/office/drawing/2014/main" id="{9E368BFF-7C5A-E125-C98F-98106C9C4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901" y="1012623"/>
            <a:ext cx="880638" cy="880638"/>
          </a:xfrm>
          <a:prstGeom prst="rect">
            <a:avLst/>
          </a:prstGeom>
        </p:spPr>
      </p:pic>
      <p:pic>
        <p:nvPicPr>
          <p:cNvPr id="21" name="그림 20" descr="상징, 로고, 오렌지, 그래픽이(가) 표시된 사진&#10;&#10;자동 생성된 설명">
            <a:extLst>
              <a:ext uri="{FF2B5EF4-FFF2-40B4-BE49-F238E27FC236}">
                <a16:creationId xmlns:a16="http://schemas.microsoft.com/office/drawing/2014/main" id="{B3A57B0D-D399-85DA-F5B2-DDDA1A59A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446" y="2184049"/>
            <a:ext cx="508000" cy="508000"/>
          </a:xfrm>
          <a:prstGeom prst="rect">
            <a:avLst/>
          </a:prstGeom>
        </p:spPr>
      </p:pic>
      <p:pic>
        <p:nvPicPr>
          <p:cNvPr id="23" name="그림 22" descr="오렌지, 디자인이(가) 표시된 사진&#10;&#10;자동 생성된 설명">
            <a:extLst>
              <a:ext uri="{FF2B5EF4-FFF2-40B4-BE49-F238E27FC236}">
                <a16:creationId xmlns:a16="http://schemas.microsoft.com/office/drawing/2014/main" id="{5D647723-7B75-9633-2C69-BD1FFAEA7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098" y="2187052"/>
            <a:ext cx="508000" cy="508000"/>
          </a:xfrm>
          <a:prstGeom prst="rect">
            <a:avLst/>
          </a:prstGeom>
        </p:spPr>
      </p:pic>
      <p:pic>
        <p:nvPicPr>
          <p:cNvPr id="25" name="그림 24" descr="오렌지, 도표, 디자인이(가) 표시된 사진&#10;&#10;자동 생성된 설명">
            <a:extLst>
              <a:ext uri="{FF2B5EF4-FFF2-40B4-BE49-F238E27FC236}">
                <a16:creationId xmlns:a16="http://schemas.microsoft.com/office/drawing/2014/main" id="{CBC6D389-5369-2512-7660-02741013B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446" y="3154142"/>
            <a:ext cx="508000" cy="508000"/>
          </a:xfrm>
          <a:prstGeom prst="rect">
            <a:avLst/>
          </a:prstGeom>
        </p:spPr>
      </p:pic>
      <p:pic>
        <p:nvPicPr>
          <p:cNvPr id="27" name="그림 26" descr="디자인이(가) 표시된 사진&#10;&#10;자동 생성된 설명">
            <a:extLst>
              <a:ext uri="{FF2B5EF4-FFF2-40B4-BE49-F238E27FC236}">
                <a16:creationId xmlns:a16="http://schemas.microsoft.com/office/drawing/2014/main" id="{C7B5E391-BDCC-7FDE-6D2E-C4ABD0DCF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446" y="4117669"/>
            <a:ext cx="508000" cy="508000"/>
          </a:xfrm>
          <a:prstGeom prst="rect">
            <a:avLst/>
          </a:prstGeom>
        </p:spPr>
      </p:pic>
      <p:pic>
        <p:nvPicPr>
          <p:cNvPr id="29" name="그림 28" descr="그래픽, 원, 디자인이(가) 표시된 사진&#10;&#10;자동 생성된 설명">
            <a:extLst>
              <a:ext uri="{FF2B5EF4-FFF2-40B4-BE49-F238E27FC236}">
                <a16:creationId xmlns:a16="http://schemas.microsoft.com/office/drawing/2014/main" id="{7EFC133F-4B66-4454-F746-4BE67C358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3654" y="4120273"/>
            <a:ext cx="508000" cy="508000"/>
          </a:xfrm>
          <a:prstGeom prst="rect">
            <a:avLst/>
          </a:prstGeom>
        </p:spPr>
      </p:pic>
      <p:pic>
        <p:nvPicPr>
          <p:cNvPr id="31" name="그림 30" descr="그래픽, 폰트, 로고, 오렌지이(가) 표시된 사진&#10;&#10;자동 생성된 설명">
            <a:extLst>
              <a:ext uri="{FF2B5EF4-FFF2-40B4-BE49-F238E27FC236}">
                <a16:creationId xmlns:a16="http://schemas.microsoft.com/office/drawing/2014/main" id="{339DB997-04D3-3315-E610-2D0BEABDE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7446" y="5083988"/>
            <a:ext cx="508000" cy="508000"/>
          </a:xfrm>
          <a:prstGeom prst="rect">
            <a:avLst/>
          </a:prstGeom>
        </p:spPr>
      </p:pic>
      <p:pic>
        <p:nvPicPr>
          <p:cNvPr id="33" name="그림 32" descr="그래픽, 로고, 오렌지, 상징이(가) 표시된 사진&#10;&#10;자동 생성된 설명">
            <a:extLst>
              <a:ext uri="{FF2B5EF4-FFF2-40B4-BE49-F238E27FC236}">
                <a16:creationId xmlns:a16="http://schemas.microsoft.com/office/drawing/2014/main" id="{123DFFB9-9A1A-984F-1B82-D0AA3D5ABE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4751" y="6050307"/>
            <a:ext cx="508000" cy="508000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C756F4A-5D34-45F6-128B-1574940CCCCD}"/>
              </a:ext>
            </a:extLst>
          </p:cNvPr>
          <p:cNvCxnSpPr>
            <a:stCxn id="5" idx="3"/>
            <a:endCxn id="15" idx="1"/>
          </p:cNvCxnSpPr>
          <p:nvPr/>
        </p:nvCxnSpPr>
        <p:spPr>
          <a:xfrm flipV="1">
            <a:off x="4984707" y="1452942"/>
            <a:ext cx="2106194" cy="197605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5D79B2-6A67-B6A3-48A6-166F52C7527E}"/>
              </a:ext>
            </a:extLst>
          </p:cNvPr>
          <p:cNvSpPr txBox="1"/>
          <p:nvPr/>
        </p:nvSpPr>
        <p:spPr>
          <a:xfrm>
            <a:off x="1082613" y="4705646"/>
            <a:ext cx="5133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React </a:t>
            </a:r>
            <a:r>
              <a:rPr kumimoji="1" lang="ko-KR" altLang="en-US" dirty="0"/>
              <a:t>기반 프론트를 배포하기에는 </a:t>
            </a:r>
            <a:endParaRPr kumimoji="1" lang="en-US" altLang="ko-KR" dirty="0"/>
          </a:p>
          <a:p>
            <a:r>
              <a:rPr kumimoji="1" lang="en-US" altLang="ko-KR" dirty="0"/>
              <a:t>Amplify</a:t>
            </a:r>
            <a:r>
              <a:rPr kumimoji="1" lang="ko-KR" altLang="en-US" dirty="0"/>
              <a:t>가 가장 편리하여 </a:t>
            </a:r>
            <a:br>
              <a:rPr kumimoji="1" lang="en-US" altLang="ko-KR" dirty="0"/>
            </a:br>
            <a:r>
              <a:rPr kumimoji="1" lang="ko-KR" altLang="en-US" dirty="0"/>
              <a:t>다양한 배포 방법 중 </a:t>
            </a:r>
            <a:r>
              <a:rPr kumimoji="1" lang="en-US" altLang="ko-KR" dirty="0"/>
              <a:t>Amplify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537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C116F-86B5-D92D-876D-5ECF923F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Cognito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3A5B9D-36EE-55F9-CD08-A00D4CF1B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24570"/>
            <a:ext cx="7772400" cy="16010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927DB5-199A-2C6B-BBE1-07FA6C1E5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169" y="4334307"/>
            <a:ext cx="3045232" cy="21585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A618BE-25A0-0B4D-9034-77F4DF885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601" y="4333150"/>
            <a:ext cx="2724996" cy="2159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435C75-F2E2-71C3-D098-4D02E80B8C0D}"/>
              </a:ext>
            </a:extLst>
          </p:cNvPr>
          <p:cNvSpPr txBox="1"/>
          <p:nvPr/>
        </p:nvSpPr>
        <p:spPr>
          <a:xfrm>
            <a:off x="3020603" y="843240"/>
            <a:ext cx="6482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사용자 등록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로그인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권한 부여 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1C0D33-6B3E-5CED-016F-753602E5291F}"/>
              </a:ext>
            </a:extLst>
          </p:cNvPr>
          <p:cNvSpPr txBox="1"/>
          <p:nvPr/>
        </p:nvSpPr>
        <p:spPr>
          <a:xfrm>
            <a:off x="2854503" y="1468081"/>
            <a:ext cx="6482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Cognito</a:t>
            </a:r>
            <a:r>
              <a:rPr kumimoji="1" lang="ko-KR" altLang="en-US" dirty="0"/>
              <a:t>에서 사용자 풀 만들기를 해서 프로젝트를 누르고</a:t>
            </a:r>
            <a:endParaRPr kumimoji="1" lang="en-US" altLang="ko-KR" dirty="0"/>
          </a:p>
          <a:p>
            <a:r>
              <a:rPr kumimoji="1" lang="ko-KR" altLang="en-US" dirty="0"/>
              <a:t>현재 로그인 및 회원가입 사용 </a:t>
            </a:r>
            <a:r>
              <a:rPr kumimoji="1" lang="ko-KR" altLang="en-US" dirty="0" err="1"/>
              <a:t>하고자하는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Application</a:t>
            </a:r>
            <a:r>
              <a:rPr kumimoji="1" lang="ko-KR" altLang="en-US" dirty="0"/>
              <a:t> 경로를 주면 자동으로 로그인 창을 생성합니다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924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483ED-0609-389F-5AA1-E21732F0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DataBase</a:t>
            </a:r>
            <a:endParaRPr kumimoji="1" lang="ko-KR" alt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5EC00B00-90D9-970F-F25A-AA609D7B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930" y="1267097"/>
            <a:ext cx="6652139" cy="559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802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6BEC5-31EA-BCE6-14F7-E5EA3DDA8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DynamoDB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67827C-E23B-4D84-A9C5-45C3BCD2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채팅 메시지를 저장하기 위한 </a:t>
            </a:r>
            <a:r>
              <a:rPr kumimoji="1" lang="en-US" altLang="ko-KR" dirty="0"/>
              <a:t>DB</a:t>
            </a:r>
            <a:r>
              <a:rPr kumimoji="1" lang="ko-KR" altLang="en-US" dirty="0"/>
              <a:t>가 필요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빠른 읽기 및 쓰기 성능을 가진 </a:t>
            </a:r>
            <a:r>
              <a:rPr kumimoji="1" lang="en-US" altLang="ko-KR" dirty="0"/>
              <a:t>DynamoDB</a:t>
            </a:r>
            <a:r>
              <a:rPr kumimoji="1" lang="ko-KR" altLang="en-US" dirty="0"/>
              <a:t>가 적합</a:t>
            </a:r>
            <a:r>
              <a:rPr kumimoji="1" lang="en-US" altLang="ko-KR" dirty="0"/>
              <a:t>!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But,,, Media </a:t>
            </a:r>
            <a:r>
              <a:rPr kumimoji="1" lang="ko-KR" altLang="en-US" dirty="0"/>
              <a:t>파일은 어떻게 처리해</a:t>
            </a:r>
            <a:r>
              <a:rPr kumimoji="1" lang="en-US" altLang="ko-KR" dirty="0"/>
              <a:t>,,,???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35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96465-11AD-1AD7-DF89-86EE6F0D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DynamoDB + S3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067B3A-FDD8-3164-B982-63D39645D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46229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메시지의 텍스트는 </a:t>
            </a:r>
            <a:r>
              <a:rPr kumimoji="1" lang="en-US" altLang="ko-KR" dirty="0"/>
              <a:t>DynamoDB</a:t>
            </a:r>
            <a:r>
              <a:rPr kumimoji="1" lang="ko-KR" altLang="en-US" dirty="0"/>
              <a:t>에다가 저장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대용량의 이미지 파일은 </a:t>
            </a:r>
            <a:r>
              <a:rPr kumimoji="1" lang="en-US" altLang="ko-KR" dirty="0"/>
              <a:t>S3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저장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S3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데이터를 저장하고 </a:t>
            </a:r>
            <a:r>
              <a:rPr kumimoji="1" lang="en-US" altLang="ko-KR" dirty="0"/>
              <a:t>DynamoDB</a:t>
            </a:r>
            <a:r>
              <a:rPr kumimoji="1" lang="ko-KR" altLang="en-US" dirty="0"/>
              <a:t>에는 메타데이터를 저장하여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클라이언트가 쉽게 데이터를 읽어올 수 있도록 함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719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A88E8-F9C5-C284-4AE3-D537AF04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DynamoDB –</a:t>
            </a:r>
            <a:r>
              <a:rPr kumimoji="1" lang="ko-KR" altLang="en-US" dirty="0"/>
              <a:t> 테이블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101E21-EAB1-503D-8E2A-882FF1F93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ko-KR" dirty="0"/>
              <a:t>DynamoDB</a:t>
            </a:r>
            <a:r>
              <a:rPr kumimoji="1" lang="ko-KR" altLang="en-US" dirty="0"/>
              <a:t> </a:t>
            </a:r>
            <a:r>
              <a:rPr kumimoji="1" lang="en-US" altLang="ko-KR" dirty="0"/>
              <a:t>==</a:t>
            </a:r>
            <a:r>
              <a:rPr kumimoji="1" lang="ko-KR" altLang="en-US" dirty="0"/>
              <a:t> </a:t>
            </a:r>
            <a:r>
              <a:rPr kumimoji="1" lang="en-US" altLang="ko-KR" dirty="0"/>
              <a:t>NoSQL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Partition Key: </a:t>
            </a:r>
            <a:r>
              <a:rPr kumimoji="1" lang="ko-KR" altLang="en-US" dirty="0"/>
              <a:t>데이터를 저장하는 테이블의 식별자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Sort Key: </a:t>
            </a:r>
            <a:r>
              <a:rPr kumimoji="1" lang="ko-KR" altLang="en-US" dirty="0"/>
              <a:t>같은 </a:t>
            </a:r>
            <a:r>
              <a:rPr kumimoji="1" lang="en-US" altLang="ko-KR" dirty="0"/>
              <a:t>Partition Key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가진</a:t>
            </a:r>
            <a:r>
              <a:rPr kumimoji="1" lang="en-US" altLang="ko-KR" dirty="0"/>
              <a:t> </a:t>
            </a:r>
            <a:r>
              <a:rPr kumimoji="1" lang="ko-KR" altLang="en-US" dirty="0"/>
              <a:t>항목들을 구별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>
              <a:buFontTx/>
              <a:buChar char="-"/>
            </a:pPr>
            <a:endParaRPr kumimoji="1" lang="en-US" altLang="ko-KR" dirty="0"/>
          </a:p>
          <a:p>
            <a:pPr>
              <a:buFontTx/>
              <a:buChar char="-"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Partition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는 중복이 가능 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798514-7119-51B3-3CDB-109828A0A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3848894"/>
            <a:ext cx="7772400" cy="133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66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37DFD-656D-E482-A6A8-ECF5CB6EB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DynamoDB –</a:t>
            </a:r>
            <a:r>
              <a:rPr kumimoji="1" lang="ko-KR" altLang="en-US" dirty="0"/>
              <a:t> 테이블 설계</a:t>
            </a:r>
            <a:r>
              <a:rPr kumimoji="1" lang="en-US" altLang="ko-KR" dirty="0"/>
              <a:t> (Column)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85900-64FF-50DF-A9B0-56260088F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 err="1"/>
              <a:t>messageId</a:t>
            </a:r>
            <a:r>
              <a:rPr kumimoji="1" lang="en-US" altLang="ko-KR" dirty="0"/>
              <a:t> (partition Key)</a:t>
            </a:r>
            <a:r>
              <a:rPr kumimoji="1" lang="ko-KR" altLang="en-US" dirty="0"/>
              <a:t> 메시지 식별자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timestamp (sort key) </a:t>
            </a:r>
            <a:r>
              <a:rPr kumimoji="1" lang="ko-KR" altLang="en-US" dirty="0"/>
              <a:t>메시지 정렬 기준이며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Unix</a:t>
            </a:r>
            <a:r>
              <a:rPr kumimoji="1" lang="ko-KR" altLang="en-US" dirty="0"/>
              <a:t>시간을 사용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 err="1"/>
              <a:t>userId</a:t>
            </a:r>
            <a:r>
              <a:rPr kumimoji="1" lang="en-US" altLang="ko-KR" dirty="0"/>
              <a:t>: </a:t>
            </a:r>
            <a:r>
              <a:rPr kumimoji="1" lang="ko-KR" altLang="en-US" dirty="0"/>
              <a:t>로그인할 때 입력한 이메일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content:</a:t>
            </a:r>
            <a:r>
              <a:rPr kumimoji="1" lang="ko-KR" altLang="en-US" dirty="0"/>
              <a:t> 입력한 메시지 내용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sentiment:</a:t>
            </a:r>
            <a:r>
              <a:rPr kumimoji="1" lang="ko-KR" altLang="en-US" dirty="0"/>
              <a:t> 메시지의 분석 결과에 따른 </a:t>
            </a:r>
            <a:r>
              <a:rPr kumimoji="1" lang="ko-KR" altLang="en-US" dirty="0" err="1"/>
              <a:t>긍</a:t>
            </a:r>
            <a:r>
              <a:rPr kumimoji="1" lang="en-US" altLang="ko-KR" dirty="0"/>
              <a:t>/</a:t>
            </a:r>
            <a:r>
              <a:rPr kumimoji="1" lang="ko-KR" altLang="en-US" dirty="0"/>
              <a:t>부정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 err="1"/>
              <a:t>imageUrl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이미지 열 수 있는 </a:t>
            </a:r>
            <a:r>
              <a:rPr kumimoji="1" lang="en-US" altLang="ko-KR" dirty="0" err="1"/>
              <a:t>Url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4134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B6A13-C53F-FDED-87E9-14493949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DynamoDB –</a:t>
            </a:r>
            <a:r>
              <a:rPr kumimoji="1" lang="ko-KR" altLang="en-US" dirty="0"/>
              <a:t> 테이블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B416B-C29A-F0D7-E883-89E59314B859}"/>
              </a:ext>
            </a:extLst>
          </p:cNvPr>
          <p:cNvSpPr txBox="1"/>
          <p:nvPr/>
        </p:nvSpPr>
        <p:spPr>
          <a:xfrm>
            <a:off x="838200" y="1925216"/>
            <a:ext cx="98783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DynamoDB</a:t>
            </a:r>
            <a:r>
              <a:rPr kumimoji="1" lang="ko-KR" altLang="en-US" dirty="0"/>
              <a:t>에서는 테이블을 만들고 </a:t>
            </a:r>
            <a:r>
              <a:rPr kumimoji="1" lang="en-US" altLang="ko-KR" dirty="0" err="1"/>
              <a:t>PartitionKey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SortKey</a:t>
            </a:r>
            <a:r>
              <a:rPr kumimoji="1" lang="ko-KR" altLang="en-US" dirty="0"/>
              <a:t>만 설정하면 테이블이 만들어짐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데이터 추가할 때 기존에 없는 컬럼 값을 넣으면 컬럼이 새로 생김</a:t>
            </a:r>
            <a:endParaRPr kumimoji="1"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B9462-FC72-B250-AE54-E2B8F4EA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4" y="3083074"/>
            <a:ext cx="10087611" cy="298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1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B6D27-D142-7F28-E360-B5E1EDD4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Lambda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BA5FFA-462E-FF00-59BD-497ABEFEE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DynamoDB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데이터를 추가 및 조회를 </a:t>
            </a:r>
            <a:r>
              <a:rPr kumimoji="1" lang="ko-KR" altLang="en-US" dirty="0" err="1"/>
              <a:t>구현해야함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Lambda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추가하는 로직과 조회하는 로직을 구현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329E59-D671-CA05-BFF8-ED0ADCEB8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949" y="3147435"/>
            <a:ext cx="5362102" cy="14392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673505-CB5B-55CE-3513-23E8A62F2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216" y="5082546"/>
            <a:ext cx="5229567" cy="141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43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05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AD1739-5EFC-02CA-3D7C-3FEBD6004A20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목차</a:t>
            </a:r>
            <a:endParaRPr kumimoji="1" lang="en-US" altLang="ko-KR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2" name="Picture 4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543FDCC1-88C8-34BC-B88E-8486F1F6C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0106" y="1845426"/>
            <a:ext cx="9468734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62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04477E-17CC-ACB2-2BDC-0FA7420F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Lambda –</a:t>
            </a:r>
            <a:r>
              <a:rPr kumimoji="1" lang="ko-KR" altLang="en-US" dirty="0"/>
              <a:t> 메시지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C6B9A-C63A-F018-C596-12F0FC01F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62088"/>
            <a:ext cx="5099222" cy="45124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800" dirty="0"/>
              <a:t>DynamoDB</a:t>
            </a:r>
            <a:r>
              <a:rPr kumimoji="1" lang="ko-KR" altLang="en-US" sz="1800" dirty="0"/>
              <a:t>에는 다음의 정보가 필요</a:t>
            </a: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 err="1"/>
              <a:t>messageId</a:t>
            </a:r>
            <a:r>
              <a:rPr kumimoji="1" lang="en-US" altLang="ko-KR" sz="1800" dirty="0"/>
              <a:t> (partition key)</a:t>
            </a:r>
          </a:p>
          <a:p>
            <a:pPr marL="0" indent="0">
              <a:buNone/>
            </a:pPr>
            <a:r>
              <a:rPr kumimoji="1" lang="en-US" altLang="ko-KR" sz="1800" dirty="0"/>
              <a:t>timestamp (sort key)</a:t>
            </a:r>
          </a:p>
          <a:p>
            <a:pPr marL="0" indent="0">
              <a:buNone/>
            </a:pPr>
            <a:r>
              <a:rPr kumimoji="1" lang="en-US" altLang="ko-KR" sz="1800" dirty="0" err="1"/>
              <a:t>userId</a:t>
            </a: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content</a:t>
            </a:r>
          </a:p>
          <a:p>
            <a:pPr marL="0" indent="0">
              <a:buNone/>
            </a:pPr>
            <a:r>
              <a:rPr kumimoji="1" lang="en-US" altLang="ko-KR" sz="1800" dirty="0"/>
              <a:t>sentiment</a:t>
            </a:r>
          </a:p>
          <a:p>
            <a:pPr marL="0" indent="0">
              <a:buNone/>
            </a:pPr>
            <a:r>
              <a:rPr kumimoji="1" lang="en-US" altLang="ko-KR" sz="1800" dirty="0" err="1"/>
              <a:t>imageUrl</a:t>
            </a:r>
            <a:r>
              <a:rPr kumimoji="1" lang="ko-KR" altLang="en-US" sz="1800" dirty="0"/>
              <a:t> </a:t>
            </a:r>
            <a:br>
              <a:rPr kumimoji="1" lang="en-US" altLang="ko-KR" sz="1800" dirty="0"/>
            </a:b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800" dirty="0"/>
              <a:t>위의 정보들과 테이블이름을 </a:t>
            </a:r>
            <a:r>
              <a:rPr kumimoji="1" lang="en-US" altLang="ko-KR" sz="1800" dirty="0"/>
              <a:t>params</a:t>
            </a:r>
            <a:r>
              <a:rPr kumimoji="1" lang="ko-KR" altLang="en-US" sz="1800" dirty="0" err="1"/>
              <a:t>에</a:t>
            </a:r>
            <a:r>
              <a:rPr kumimoji="1" lang="ko-KR" altLang="en-US" sz="1800" dirty="0"/>
              <a:t> 넣어서 </a:t>
            </a: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DynamoDB</a:t>
            </a:r>
            <a:r>
              <a:rPr kumimoji="1" lang="ko-KR" altLang="en-US" sz="1800" dirty="0" err="1"/>
              <a:t>에</a:t>
            </a:r>
            <a:r>
              <a:rPr kumimoji="1" lang="ko-KR" altLang="en-US" sz="1800" dirty="0"/>
              <a:t> 추가</a:t>
            </a:r>
            <a:endParaRPr kumimoji="1"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2F4791-1CB6-ABC5-2766-9B1687561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2340"/>
            <a:ext cx="46863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07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2918C-8652-3B13-51AE-503A6A1A7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98680-1B5C-8D28-5609-2EFF151D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Lambda –</a:t>
            </a:r>
            <a:r>
              <a:rPr kumimoji="1" lang="ko-KR" altLang="en-US" dirty="0"/>
              <a:t> 감정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4124B-70B3-EE5F-764C-73BE73BE8472}"/>
              </a:ext>
            </a:extLst>
          </p:cNvPr>
          <p:cNvSpPr txBox="1"/>
          <p:nvPr/>
        </p:nvSpPr>
        <p:spPr>
          <a:xfrm>
            <a:off x="968829" y="1690688"/>
            <a:ext cx="10025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AWS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Comprehend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메시지의 감정을 분석하려고 시도해보았으나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학생 계정의 권한때문에 </a:t>
            </a:r>
            <a:r>
              <a:rPr kumimoji="1" lang="en-US" altLang="ko-KR" dirty="0"/>
              <a:t>Comprehend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사용할 수 없음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따라서 </a:t>
            </a:r>
            <a:r>
              <a:rPr kumimoji="1" lang="en-US" altLang="ko-KR" dirty="0"/>
              <a:t>OPEN AI</a:t>
            </a:r>
            <a:r>
              <a:rPr kumimoji="1" lang="ko-KR" altLang="en-US" dirty="0"/>
              <a:t> </a:t>
            </a:r>
            <a:r>
              <a:rPr kumimoji="1" lang="en-US" altLang="ko-KR" dirty="0"/>
              <a:t>(3.5</a:t>
            </a:r>
            <a:r>
              <a:rPr kumimoji="1" lang="ko-KR" altLang="en-US" dirty="0"/>
              <a:t> </a:t>
            </a:r>
            <a:r>
              <a:rPr kumimoji="1" lang="en-US" altLang="ko-KR" dirty="0"/>
              <a:t>turbo)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사용해서 메시지를 추가할 때마다</a:t>
            </a:r>
            <a:r>
              <a:rPr kumimoji="1" lang="en-US" altLang="ko-KR" dirty="0"/>
              <a:t> </a:t>
            </a:r>
          </a:p>
          <a:p>
            <a:r>
              <a:rPr kumimoji="1" lang="en-US" altLang="ko-KR" dirty="0"/>
              <a:t>OPEN AI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 감정 분석을 진행하도록 하여 문제를 해결하였습니다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D1DF0A-8E62-C891-0010-FE7340822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146760"/>
            <a:ext cx="7772400" cy="222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40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5D711-5A2E-5629-A6FF-FA1B50CC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Lambda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메시지 조회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F4FB7-2F27-A248-B9C5-3DAA08E7A076}"/>
              </a:ext>
            </a:extLst>
          </p:cNvPr>
          <p:cNvSpPr txBox="1"/>
          <p:nvPr/>
        </p:nvSpPr>
        <p:spPr>
          <a:xfrm>
            <a:off x="6974239" y="3206048"/>
            <a:ext cx="4760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/>
              <a:t>조회는 다른 조건이 필요없이 </a:t>
            </a:r>
            <a:r>
              <a:rPr kumimoji="1" lang="en-US" altLang="ko-KR" dirty="0"/>
              <a:t>GET</a:t>
            </a:r>
            <a:r>
              <a:rPr kumimoji="1" lang="ko-KR" altLang="en-US" dirty="0"/>
              <a:t> 요청만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GET </a:t>
            </a:r>
            <a:r>
              <a:rPr kumimoji="1" lang="ko-KR" altLang="en-US" dirty="0"/>
              <a:t>요청이 오면 모든</a:t>
            </a:r>
            <a:r>
              <a:rPr kumimoji="1" lang="en-US" altLang="ko-KR" dirty="0"/>
              <a:t> Messages</a:t>
            </a:r>
            <a:r>
              <a:rPr kumimoji="1" lang="ko-KR" altLang="en-US" dirty="0"/>
              <a:t> 테이블의 모든 데이터 </a:t>
            </a:r>
            <a:r>
              <a:rPr kumimoji="1" lang="en-US" altLang="ko-KR" dirty="0"/>
              <a:t>JSON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반환</a:t>
            </a:r>
            <a:endParaRPr kumimoji="1"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85424-1ED1-FF5D-B117-2A611A9B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4713"/>
            <a:ext cx="5961867" cy="328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61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7B7F2-4420-5351-158D-705422A9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Lambda –</a:t>
            </a:r>
            <a:r>
              <a:rPr kumimoji="1" lang="ko-KR" altLang="en-US" dirty="0"/>
              <a:t> 사진 추가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7F6B14-FF65-B78D-B1CA-36AF40E6C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사진은 </a:t>
            </a:r>
            <a:r>
              <a:rPr kumimoji="1" lang="en-US" altLang="ko-KR" dirty="0"/>
              <a:t>S3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저장되어야 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이미지를 볼 수 있도록 </a:t>
            </a:r>
            <a:r>
              <a:rPr kumimoji="1" lang="en-US" altLang="ko-KR" dirty="0"/>
              <a:t>DynamoDB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imageUrl</a:t>
            </a:r>
            <a:r>
              <a:rPr kumimoji="1" lang="ko-KR" altLang="en-US" dirty="0"/>
              <a:t> 컬럼에 </a:t>
            </a:r>
            <a:r>
              <a:rPr kumimoji="1" lang="en-US" altLang="ko-KR" dirty="0"/>
              <a:t>URL</a:t>
            </a:r>
            <a:r>
              <a:rPr kumimoji="1" lang="ko-KR" altLang="en-US" dirty="0"/>
              <a:t>이 </a:t>
            </a:r>
            <a:r>
              <a:rPr kumimoji="1" lang="ko-KR" altLang="en-US" dirty="0" err="1"/>
              <a:t>들어가야함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따라서 메시지를 추가할 때 먼저 사진 전송 </a:t>
            </a:r>
            <a:r>
              <a:rPr kumimoji="1" lang="en-US" altLang="ko-KR" dirty="0"/>
              <a:t>Lambda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만들어 사진을 전송한 뒤 사진을 볼 수 있는 </a:t>
            </a:r>
            <a:r>
              <a:rPr kumimoji="1" lang="en-US" altLang="ko-KR" dirty="0"/>
              <a:t>URL</a:t>
            </a:r>
            <a:r>
              <a:rPr kumimoji="1" lang="ko-KR" altLang="en-US" dirty="0"/>
              <a:t>을 반환해주고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반환된 </a:t>
            </a:r>
            <a:r>
              <a:rPr kumimoji="1" lang="en-US" altLang="ko-KR" dirty="0"/>
              <a:t>URL</a:t>
            </a:r>
            <a:r>
              <a:rPr kumimoji="1" lang="ko-KR" altLang="en-US" dirty="0"/>
              <a:t>을 받아서 이를 데이터에 같이 포함해서 </a:t>
            </a:r>
            <a:r>
              <a:rPr kumimoji="1" lang="en-US" altLang="ko-KR" dirty="0"/>
              <a:t>DynamoDB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저장하는 방법으로 구현하였음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4000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3BD11-1421-2695-C2B3-56E7E2977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D6AA1-B479-3014-8C13-0BD4B0E6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Lambda –</a:t>
            </a:r>
            <a:r>
              <a:rPr kumimoji="1" lang="ko-KR" altLang="en-US" dirty="0"/>
              <a:t> 사진 추가</a:t>
            </a:r>
            <a:r>
              <a:rPr kumimoji="1" lang="en-US" altLang="ko-KR" dirty="0"/>
              <a:t> (</a:t>
            </a:r>
            <a:r>
              <a:rPr lang="en" altLang="ko-KR" b="1" i="0" dirty="0">
                <a:solidFill>
                  <a:srgbClr val="0F141A"/>
                </a:solidFill>
                <a:effectLst/>
                <a:latin typeface="Amazon Ember"/>
              </a:rPr>
              <a:t>saveImgToS3</a:t>
            </a:r>
            <a:r>
              <a:rPr kumimoji="1" lang="ko-KR" altLang="en-US" dirty="0"/>
              <a:t>함수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1BB996-9211-C9D9-B5A2-77F15506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495947"/>
            <a:ext cx="3987556" cy="1947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ECA141-2D43-39C3-8C9E-C246FB3BF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640452"/>
            <a:ext cx="4190756" cy="4951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42C2F1-97C8-BC2B-5196-F1016854B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2029679"/>
            <a:ext cx="4190756" cy="3891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5B3B6C-56D7-8B80-B186-A186BEEE3F51}"/>
              </a:ext>
            </a:extLst>
          </p:cNvPr>
          <p:cNvSpPr txBox="1"/>
          <p:nvPr/>
        </p:nvSpPr>
        <p:spPr>
          <a:xfrm>
            <a:off x="5580668" y="1809946"/>
            <a:ext cx="61462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코드가 너무 길어 핵심 로직만 기재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S3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업로드하기 위해서 </a:t>
            </a:r>
            <a:r>
              <a:rPr kumimoji="1" lang="en-US" altLang="ko-KR" dirty="0"/>
              <a:t>Base64</a:t>
            </a:r>
            <a:r>
              <a:rPr kumimoji="1" lang="ko-KR" altLang="en-US" dirty="0"/>
              <a:t> 인코딩을 진행하며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파라미터에 버킷</a:t>
            </a:r>
            <a:r>
              <a:rPr kumimoji="1" lang="en-US" altLang="ko-KR" dirty="0"/>
              <a:t>,</a:t>
            </a:r>
            <a:r>
              <a:rPr kumimoji="1" lang="ko-KR" altLang="en-US" dirty="0"/>
              <a:t> 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바디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등 다양한 정보들을 담아</a:t>
            </a:r>
            <a:endParaRPr kumimoji="1" lang="en-US" altLang="ko-KR" dirty="0"/>
          </a:p>
          <a:p>
            <a:r>
              <a:rPr kumimoji="1" lang="ko-KR" altLang="en-US" dirty="0"/>
              <a:t>파일 업로드를 실행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업로드는 되었지만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URL</a:t>
            </a:r>
            <a:r>
              <a:rPr kumimoji="1" lang="ko-KR" altLang="en-US" dirty="0"/>
              <a:t>로 사진 접근이 불가능하였음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endParaRPr kumimoji="1" lang="en-US" altLang="ko-KR" dirty="0"/>
          </a:p>
          <a:p>
            <a:r>
              <a:rPr kumimoji="1" lang="ko-KR" altLang="en-US" dirty="0"/>
              <a:t>따라서 </a:t>
            </a:r>
            <a:r>
              <a:rPr kumimoji="1" lang="en-US" altLang="ko-KR" dirty="0"/>
              <a:t>S3</a:t>
            </a:r>
            <a:r>
              <a:rPr kumimoji="1" lang="ko-KR" altLang="en-US" dirty="0"/>
              <a:t>에서 </a:t>
            </a:r>
            <a:r>
              <a:rPr kumimoji="1" lang="en-US" altLang="ko-KR" dirty="0" err="1"/>
              <a:t>Presigned</a:t>
            </a:r>
            <a:r>
              <a:rPr kumimoji="1" lang="en-US" altLang="ko-KR" dirty="0"/>
              <a:t> URL</a:t>
            </a:r>
            <a:r>
              <a:rPr kumimoji="1" lang="ko-KR" altLang="en-US" dirty="0"/>
              <a:t>을 생성하여 제한 시간동안</a:t>
            </a:r>
            <a:endParaRPr kumimoji="1" lang="en-US" altLang="ko-KR" dirty="0"/>
          </a:p>
          <a:p>
            <a:r>
              <a:rPr kumimoji="1" lang="ko-KR" altLang="en-US" dirty="0"/>
              <a:t>접근이 가능하도록 </a:t>
            </a:r>
            <a:r>
              <a:rPr kumimoji="1" lang="en-US" altLang="ko-KR" dirty="0"/>
              <a:t>URL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만들어놓은</a:t>
            </a:r>
            <a:r>
              <a:rPr kumimoji="1" lang="ko-KR" altLang="en-US" dirty="0"/>
              <a:t> 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Presigned</a:t>
            </a:r>
            <a:r>
              <a:rPr kumimoji="1" lang="en-US" altLang="ko-KR" dirty="0"/>
              <a:t> URL</a:t>
            </a:r>
            <a:r>
              <a:rPr kumimoji="1" lang="ko-KR" altLang="en-US" dirty="0"/>
              <a:t>을 사용하지 않으면 외부 접근이 불가능하여 </a:t>
            </a:r>
            <a:r>
              <a:rPr kumimoji="1" lang="en-US" altLang="ko-KR" dirty="0" err="1"/>
              <a:t>Presigned</a:t>
            </a:r>
            <a:r>
              <a:rPr kumimoji="1" lang="en-US" altLang="ko-KR" dirty="0"/>
              <a:t> URL</a:t>
            </a:r>
            <a:r>
              <a:rPr kumimoji="1" lang="ko-KR" altLang="en-US" dirty="0"/>
              <a:t>을 사용함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이렇게 만들어진 </a:t>
            </a:r>
            <a:r>
              <a:rPr kumimoji="1" lang="en-US" altLang="ko-KR" dirty="0" err="1"/>
              <a:t>Presigned</a:t>
            </a:r>
            <a:r>
              <a:rPr kumimoji="1" lang="en-US" altLang="ko-KR" dirty="0"/>
              <a:t> URL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body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담아 반환해줌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</a:t>
            </a:r>
            <a:br>
              <a:rPr kumimoji="1" lang="en-US" altLang="ko-KR" dirty="0"/>
            </a:b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E6BE0C-07EA-8B8E-B50D-8E7379F40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44" y="5921095"/>
            <a:ext cx="3996212" cy="82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54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BCF68-E22F-26E5-A9D7-50F14198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Lambda – SMS </a:t>
            </a:r>
            <a:r>
              <a:rPr kumimoji="1" lang="ko-KR" altLang="en-US" dirty="0"/>
              <a:t>알람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002B3B-0E9A-99A2-970E-23476D050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2200" dirty="0"/>
              <a:t>SMS</a:t>
            </a:r>
            <a:r>
              <a:rPr kumimoji="1" lang="ko-KR" altLang="en-US" sz="2200" dirty="0"/>
              <a:t> 알람을 구현하기 위해서</a:t>
            </a:r>
            <a:r>
              <a:rPr kumimoji="1" lang="en-US" altLang="ko-KR" sz="2200" dirty="0"/>
              <a:t> </a:t>
            </a:r>
            <a:r>
              <a:rPr kumimoji="1" lang="ko-KR" altLang="en-US" sz="2200" dirty="0"/>
              <a:t>사진을 저장했을 때 이메일 알림이 가도록 </a:t>
            </a:r>
            <a:endParaRPr kumimoji="1" lang="en-US" altLang="ko-KR" sz="2200" dirty="0"/>
          </a:p>
          <a:p>
            <a:pPr marL="0" indent="0">
              <a:buNone/>
            </a:pPr>
            <a:r>
              <a:rPr kumimoji="1" lang="en-US" altLang="ko-KR" sz="2200" dirty="0"/>
              <a:t>saveImgToS3</a:t>
            </a:r>
            <a:r>
              <a:rPr kumimoji="1" lang="ko-KR" altLang="en-US" sz="2200" dirty="0"/>
              <a:t> 함수에서 다음 코드를 추가하여 이메일로 사진 링크를 같이 전송</a:t>
            </a:r>
            <a:r>
              <a:rPr kumimoji="1" lang="en-US" altLang="ko-KR" sz="2200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F9BF1-02CE-AC06-BCEC-7CBE80A66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53" y="3611880"/>
            <a:ext cx="6210300" cy="2298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28880D-7E41-3E0C-76B1-8EF612C50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330" y="2926715"/>
            <a:ext cx="2403215" cy="3669030"/>
          </a:xfrm>
          <a:prstGeom prst="rect">
            <a:avLst/>
          </a:prstGeom>
        </p:spPr>
      </p:pic>
      <p:pic>
        <p:nvPicPr>
          <p:cNvPr id="7" name="그림 6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599DC5BB-7208-38DE-DDA7-CEF6ED509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3322955"/>
            <a:ext cx="24955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63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827A0-9E19-685A-C2F9-D6C9D961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API Gateway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7343AD-DB0E-78FB-62DF-B310F1F9C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API</a:t>
            </a:r>
            <a:r>
              <a:rPr kumimoji="1" lang="ko-KR" altLang="en-US" dirty="0"/>
              <a:t> 요청의 </a:t>
            </a:r>
            <a:r>
              <a:rPr kumimoji="1" lang="ko-KR" altLang="en-US" dirty="0" err="1"/>
              <a:t>엔드포인트는</a:t>
            </a:r>
            <a:r>
              <a:rPr kumimoji="1" lang="en-US" altLang="ko-KR" dirty="0"/>
              <a:t>??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Lambda </a:t>
            </a:r>
            <a:r>
              <a:rPr kumimoji="1" lang="ko-KR" altLang="en-US" dirty="0"/>
              <a:t>함수별로 각 </a:t>
            </a:r>
            <a:r>
              <a:rPr kumimoji="1" lang="ko-KR" altLang="en-US" dirty="0" err="1"/>
              <a:t>엔드포인트가</a:t>
            </a:r>
            <a:r>
              <a:rPr kumimoji="1" lang="ko-KR" altLang="en-US" dirty="0"/>
              <a:t> 설정되어 있지만</a:t>
            </a:r>
            <a:r>
              <a:rPr kumimoji="1" lang="en-US" altLang="ko-KR" dirty="0"/>
              <a:t>,</a:t>
            </a:r>
          </a:p>
          <a:p>
            <a:pPr marL="0" indent="0">
              <a:buNone/>
            </a:pPr>
            <a:r>
              <a:rPr kumimoji="1" lang="ko-KR" altLang="en-US" dirty="0"/>
              <a:t>편의를 위해서 </a:t>
            </a:r>
            <a:r>
              <a:rPr kumimoji="1" lang="en-US" altLang="ko-KR" dirty="0"/>
              <a:t>API Gateway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통해서 각 요청에 알맞는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Lambda </a:t>
            </a:r>
            <a:r>
              <a:rPr kumimoji="1" lang="ko-KR" altLang="en-US" dirty="0"/>
              <a:t>함수를 호출하도록 설정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API Gateway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사용해야함</a:t>
            </a:r>
            <a:r>
              <a:rPr kumimoji="1" lang="en-US" altLang="ko-KR" dirty="0"/>
              <a:t>!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843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F7990-2447-9F55-BC78-AF89F6A9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API Gateway (Web Socket VS REST API)</a:t>
            </a:r>
            <a:endParaRPr kumimoji="1"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EA3CE-1AED-140A-E5BD-E588BD219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765" y="1886631"/>
            <a:ext cx="7994469" cy="423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78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E92D7-D36B-61A9-A922-3D87FD77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API Gateway (REST API !!)</a:t>
            </a:r>
            <a:endParaRPr kumimoji="1" lang="ko-KR" alt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4F6D257-3218-72AD-7F90-1490AD206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339" y="1290680"/>
            <a:ext cx="5015322" cy="457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917F55-2221-224E-1A69-FA43A25F339B}"/>
              </a:ext>
            </a:extLst>
          </p:cNvPr>
          <p:cNvSpPr txBox="1"/>
          <p:nvPr/>
        </p:nvSpPr>
        <p:spPr>
          <a:xfrm>
            <a:off x="2286000" y="5704114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목표는 다양한 </a:t>
            </a:r>
            <a:r>
              <a:rPr kumimoji="1" lang="en-US" altLang="ko-KR" dirty="0"/>
              <a:t>AWS</a:t>
            </a:r>
            <a:r>
              <a:rPr kumimoji="1" lang="ko-KR" altLang="en-US" dirty="0"/>
              <a:t>의 서비스를 사용하는 것이기 때문에 </a:t>
            </a:r>
            <a:r>
              <a:rPr kumimoji="1" lang="en-US" altLang="ko-KR" dirty="0"/>
              <a:t>learning curve</a:t>
            </a:r>
            <a:r>
              <a:rPr kumimoji="1" lang="ko-KR" altLang="en-US" dirty="0"/>
              <a:t>가 높지 않은 </a:t>
            </a:r>
            <a:r>
              <a:rPr kumimoji="1" lang="en-US" altLang="ko-KR" dirty="0"/>
              <a:t>REST 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사용해서 서비스를 구축하기로 결정</a:t>
            </a:r>
          </a:p>
        </p:txBody>
      </p:sp>
    </p:spTree>
    <p:extLst>
      <p:ext uri="{BB962C8B-B14F-4D97-AF65-F5344CB8AC3E}">
        <p14:creationId xmlns:p14="http://schemas.microsoft.com/office/powerpoint/2010/main" val="3268518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BC34D-24E3-30D4-6950-8F64BCD7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API Gateway(REST API) + Lambda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695AB7-4CEF-9AD2-83A8-236C66DDB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44" y="3741691"/>
            <a:ext cx="2667793" cy="2250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3A6311-0100-01C1-9780-31658B255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656" y="3825965"/>
            <a:ext cx="7772400" cy="20818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AED194-14E3-7D89-6832-1B9F306A0018}"/>
              </a:ext>
            </a:extLst>
          </p:cNvPr>
          <p:cNvSpPr txBox="1"/>
          <p:nvPr/>
        </p:nvSpPr>
        <p:spPr>
          <a:xfrm>
            <a:off x="1469571" y="1690688"/>
            <a:ext cx="82404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다음과 같이 </a:t>
            </a:r>
            <a:r>
              <a:rPr kumimoji="1" lang="en-US" altLang="ko-KR" dirty="0"/>
              <a:t>REST 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람다 함수와 연결시켜서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API Gateway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통해서 람다에 접근이 가능하도록 구축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다음과 같이 </a:t>
            </a:r>
            <a:r>
              <a:rPr kumimoji="1" lang="ko-KR" altLang="en-US" dirty="0" err="1"/>
              <a:t>구현시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API Gateway</a:t>
            </a:r>
            <a:r>
              <a:rPr kumimoji="1" lang="ko-KR" altLang="en-US" dirty="0"/>
              <a:t> 경로 하나로 그에 맞는</a:t>
            </a:r>
            <a:endParaRPr kumimoji="1" lang="en-US" altLang="ko-KR" dirty="0"/>
          </a:p>
          <a:p>
            <a:r>
              <a:rPr kumimoji="1" lang="ko-KR" altLang="en-US" dirty="0"/>
              <a:t>비즈니스 로직을 수행할 수 있게 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6723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5660B-AE01-C5C8-B25B-6DDDCCC0A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285" y="2766218"/>
            <a:ext cx="2721429" cy="1325563"/>
          </a:xfrm>
        </p:spPr>
        <p:txBody>
          <a:bodyPr/>
          <a:lstStyle/>
          <a:p>
            <a:r>
              <a:rPr kumimoji="1" lang="ko-KR" altLang="en-US" dirty="0"/>
              <a:t>주제 설명</a:t>
            </a:r>
          </a:p>
        </p:txBody>
      </p:sp>
    </p:spTree>
    <p:extLst>
      <p:ext uri="{BB962C8B-B14F-4D97-AF65-F5344CB8AC3E}">
        <p14:creationId xmlns:p14="http://schemas.microsoft.com/office/powerpoint/2010/main" val="806745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F0AD3-47E2-72E5-802F-2F79B1619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React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D104B1-37C7-54B3-D9FC-B208A2138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0465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/>
              <a:t>이제 모든 </a:t>
            </a:r>
            <a:r>
              <a:rPr kumimoji="1" lang="en-US" altLang="ko-KR"/>
              <a:t>Backend </a:t>
            </a:r>
            <a:r>
              <a:rPr kumimoji="1" lang="ko-KR" altLang="en-US"/>
              <a:t>구성이 끝났고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React</a:t>
            </a:r>
            <a:r>
              <a:rPr kumimoji="1" lang="ko-KR" altLang="en-US"/>
              <a:t> 코드만 작성하고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API</a:t>
            </a:r>
            <a:r>
              <a:rPr kumimoji="1" lang="ko-KR" altLang="en-US"/>
              <a:t> 호출해서 원하는 디자인으로 띄워주기만 하면 됨</a:t>
            </a:r>
            <a:r>
              <a:rPr kumimoji="1" lang="en-US" altLang="ko-KR"/>
              <a:t>!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0F59EF-6A88-82FA-D086-1FFE8A862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958" y="2948941"/>
            <a:ext cx="3454083" cy="376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70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79F149-1D4E-9E47-4D7F-A7AB9B2DC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Before Login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C95EAD-8E4B-9C06-363B-AF77E980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381" y="1845426"/>
            <a:ext cx="6692185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90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53BD3-B9EA-1B0A-DA23-358F6A4DA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Login Page (</a:t>
            </a:r>
            <a:r>
              <a:rPr kumimoji="1" lang="en-US" altLang="ko-KR" dirty="0" err="1"/>
              <a:t>cognito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이용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E212CE0-EF17-1FD2-D48B-79655863E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272" y="1825625"/>
            <a:ext cx="566545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60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AA57B-CD51-D69A-4956-D839434E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Main Page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46705B8-ED97-2A15-BE5A-87DDD6515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9833" y="1825625"/>
            <a:ext cx="68923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18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05E3E-475C-83E7-1F10-FA89C40B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950" y="2766218"/>
            <a:ext cx="3848100" cy="1325563"/>
          </a:xfrm>
        </p:spPr>
        <p:txBody>
          <a:bodyPr/>
          <a:lstStyle/>
          <a:p>
            <a:r>
              <a:rPr kumimoji="1" lang="ko-KR" altLang="en-US" dirty="0"/>
              <a:t>도전과 해결책</a:t>
            </a:r>
          </a:p>
        </p:txBody>
      </p:sp>
    </p:spTree>
    <p:extLst>
      <p:ext uri="{BB962C8B-B14F-4D97-AF65-F5344CB8AC3E}">
        <p14:creationId xmlns:p14="http://schemas.microsoft.com/office/powerpoint/2010/main" val="3494614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57C64-F7CD-BC22-8DAA-57E95476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Amplify CLI</a:t>
            </a:r>
            <a:r>
              <a:rPr kumimoji="1" lang="ko-KR" altLang="en-US" dirty="0"/>
              <a:t> 불가능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D72C09-37A2-3699-3AE7-4B0A07D70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학생 계정의 제약으로 인해 </a:t>
            </a:r>
            <a:r>
              <a:rPr kumimoji="1" lang="en-US" altLang="ko-KR" dirty="0"/>
              <a:t>CLI </a:t>
            </a:r>
            <a:r>
              <a:rPr kumimoji="1" lang="ko-KR" altLang="en-US" dirty="0"/>
              <a:t>환경에서 작업이 불가능했다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다양한 공식 문서와 웹을 찾아보았지만</a:t>
            </a:r>
            <a:r>
              <a:rPr kumimoji="1" lang="en-US" altLang="ko-KR" dirty="0"/>
              <a:t>,</a:t>
            </a:r>
          </a:p>
          <a:p>
            <a:pPr marL="0" indent="0">
              <a:buNone/>
            </a:pPr>
            <a:r>
              <a:rPr kumimoji="1" lang="ko-KR" altLang="en-US" dirty="0"/>
              <a:t>학생 계정에서는 불가능하다는 말이 존재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따라서 </a:t>
            </a:r>
            <a:r>
              <a:rPr kumimoji="1" lang="en-US" altLang="ko-KR" dirty="0"/>
              <a:t>CLI</a:t>
            </a:r>
            <a:r>
              <a:rPr kumimoji="1" lang="ko-KR" altLang="en-US" dirty="0"/>
              <a:t> 환경 대신 </a:t>
            </a:r>
            <a:r>
              <a:rPr kumimoji="1" lang="en-US" altLang="ko-KR" dirty="0" err="1"/>
              <a:t>Github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기반</a:t>
            </a:r>
            <a:r>
              <a:rPr kumimoji="1" lang="en-US" altLang="ko-KR" dirty="0"/>
              <a:t> Amplify </a:t>
            </a:r>
            <a:r>
              <a:rPr kumimoji="1" lang="ko-KR" altLang="en-US" dirty="0"/>
              <a:t>연동을 통해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Github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 할 때 자동으로 </a:t>
            </a:r>
            <a:r>
              <a:rPr kumimoji="1" lang="en-US" altLang="ko-KR" dirty="0"/>
              <a:t>Amplify</a:t>
            </a:r>
            <a:r>
              <a:rPr kumimoji="1" lang="ko-KR" altLang="en-US" dirty="0"/>
              <a:t>로 배포되도록 설정</a:t>
            </a: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024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D1A2C-142A-F022-40CB-5162903E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Amplify Auth VS Cognito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3AFB19-F552-569A-3A85-0D517FBEB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1577340"/>
            <a:ext cx="11490960" cy="491553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600" dirty="0"/>
              <a:t>Amplify</a:t>
            </a:r>
            <a:r>
              <a:rPr kumimoji="1" lang="ko-KR" altLang="en-US" sz="1600" dirty="0"/>
              <a:t>에도 인증을 하기 위한 고수준 </a:t>
            </a:r>
            <a:r>
              <a:rPr kumimoji="1" lang="en-US" altLang="ko-KR" sz="1600" dirty="0"/>
              <a:t>Interface</a:t>
            </a:r>
            <a:r>
              <a:rPr kumimoji="1" lang="ko-KR" altLang="en-US" sz="1600" dirty="0"/>
              <a:t>가 존재하며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AWS Cognito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기반으로 구축됨</a:t>
            </a:r>
            <a:endParaRPr kumimoji="1" lang="en-US" altLang="ko-KR" sz="1600" dirty="0"/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sz="1600" dirty="0"/>
          </a:p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1600" dirty="0"/>
              <a:t>사용자의 정보를 통해서 메시지를 보내야 했기 때문에 그 부분이 작동하지 않아 </a:t>
            </a:r>
            <a:r>
              <a:rPr kumimoji="1" lang="en-US" altLang="ko-KR" sz="1600" dirty="0"/>
              <a:t>Amplify Auth</a:t>
            </a:r>
            <a:r>
              <a:rPr kumimoji="1" lang="ko-KR" altLang="en-US" sz="1600" dirty="0"/>
              <a:t> 설정을 통해로그인과 회원가입을 직접 구축해보려고 하였음</a:t>
            </a:r>
            <a:r>
              <a:rPr kumimoji="1" lang="en-US" altLang="ko-KR" sz="16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sz="1600" dirty="0"/>
          </a:p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1600" dirty="0"/>
              <a:t>하지만 기존 </a:t>
            </a:r>
            <a:r>
              <a:rPr kumimoji="1" lang="en-US" altLang="ko-KR" sz="1600" dirty="0"/>
              <a:t>Amplify</a:t>
            </a:r>
            <a:r>
              <a:rPr kumimoji="1" lang="ko-KR" altLang="en-US" sz="1600" dirty="0"/>
              <a:t>에서 작동하던 프로젝트가 </a:t>
            </a:r>
            <a:r>
              <a:rPr kumimoji="1" lang="en-US" altLang="ko-KR" sz="1600" dirty="0"/>
              <a:t>Amplify Auth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설정하기만 하면 의존성 문제와 라이브러리 충돌로 인해서 작동이 불가능하여 기존의</a:t>
            </a:r>
            <a:r>
              <a:rPr kumimoji="1" lang="en-US" altLang="ko-KR" sz="1600" dirty="0"/>
              <a:t> Cognito</a:t>
            </a:r>
            <a:r>
              <a:rPr kumimoji="1" lang="ko-KR" altLang="en-US" sz="1600" dirty="0"/>
              <a:t>로 로그인 된 부분에서 </a:t>
            </a:r>
            <a:r>
              <a:rPr kumimoji="1" lang="en-US" altLang="ko-KR" sz="1600" dirty="0" err="1"/>
              <a:t>Oidc</a:t>
            </a:r>
            <a:r>
              <a:rPr kumimoji="1" lang="en-US" altLang="ko-KR" sz="1600" dirty="0"/>
              <a:t>-client-</a:t>
            </a:r>
            <a:r>
              <a:rPr kumimoji="1" lang="en-US" altLang="ko-KR" sz="1600" dirty="0" err="1"/>
              <a:t>ts</a:t>
            </a:r>
            <a:r>
              <a:rPr kumimoji="1" lang="ko-KR" altLang="en-US" sz="1600" dirty="0"/>
              <a:t> 와 </a:t>
            </a:r>
            <a:r>
              <a:rPr kumimoji="1" lang="en-US" altLang="ko-KR" sz="1600" dirty="0"/>
              <a:t>react-</a:t>
            </a:r>
            <a:r>
              <a:rPr kumimoji="1" lang="en-US" altLang="ko-KR" sz="1600" dirty="0" err="1"/>
              <a:t>oidc</a:t>
            </a:r>
            <a:r>
              <a:rPr kumimoji="1" lang="en-US" altLang="ko-KR" sz="1600" dirty="0"/>
              <a:t>-context</a:t>
            </a:r>
            <a:r>
              <a:rPr kumimoji="1" lang="ko-KR" altLang="en-US" sz="1600" dirty="0"/>
              <a:t> 라이브러리를 통해 사용자를 식별해낼 수 있었음</a:t>
            </a:r>
            <a:r>
              <a:rPr kumimoji="1" lang="en-US" altLang="ko-KR" sz="1600" dirty="0"/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1B257E-FECD-3128-5A2E-96E2276D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60" y="3923985"/>
            <a:ext cx="6204279" cy="266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103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66881-09DA-A038-6C1B-57D886A2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" altLang="ko-KR" dirty="0"/>
              <a:t>Stack [</a:t>
            </a:r>
            <a:r>
              <a:rPr kumimoji="1" lang="en" altLang="ko-KR" dirty="0" err="1"/>
              <a:t>CDKToolkit</a:t>
            </a:r>
            <a:r>
              <a:rPr kumimoji="1" lang="en" altLang="ko-KR" dirty="0"/>
              <a:t>] already exists </a:t>
            </a:r>
            <a:r>
              <a:rPr kumimoji="1" lang="ko-KR" altLang="en-US" dirty="0"/>
              <a:t>에러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135DB-28B8-F8C0-9375-5BC0CCD91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690688"/>
            <a:ext cx="5676900" cy="474662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en-US" altLang="ko-KR" sz="1600" dirty="0"/>
              <a:t>Amplify Auth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사용한 로그인 및 회원가입 구현 중 에러가 발생하여 </a:t>
            </a:r>
            <a:r>
              <a:rPr kumimoji="1" lang="en-US" altLang="ko-KR" sz="1600" dirty="0"/>
              <a:t>Amplify</a:t>
            </a:r>
            <a:r>
              <a:rPr kumimoji="1" lang="ko-KR" altLang="en-US" sz="1600" dirty="0"/>
              <a:t> 공식 문서의 데모 프로젝트를 똑같이 따라하면서 학습해보려고 하였음</a:t>
            </a:r>
            <a:r>
              <a:rPr kumimoji="1" lang="en-US" altLang="ko-KR" sz="1600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kumimoji="1" lang="en-US" altLang="ko-KR" sz="1600" dirty="0"/>
          </a:p>
          <a:p>
            <a:pPr marL="0" indent="0">
              <a:lnSpc>
                <a:spcPct val="110000"/>
              </a:lnSpc>
              <a:buNone/>
            </a:pPr>
            <a:r>
              <a:rPr kumimoji="1" lang="ko-KR" altLang="en-US" sz="1600" dirty="0"/>
              <a:t>기존의 프로젝트를 삭제하고 새로운 프로젝트를 </a:t>
            </a:r>
            <a:r>
              <a:rPr kumimoji="1" lang="en-US" altLang="ko-KR" sz="1600" dirty="0"/>
              <a:t>Amplify</a:t>
            </a:r>
            <a:r>
              <a:rPr kumimoji="1" lang="ko-KR" altLang="en-US" sz="1600" dirty="0"/>
              <a:t> 콘솔을 이용하여 만들려고 하였으나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제목의 오류가 뜨며 프로젝트 생성이 안 되는 상황이 발생하였음</a:t>
            </a:r>
            <a:r>
              <a:rPr kumimoji="1" lang="en-US" altLang="ko-KR" sz="1600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kumimoji="1" lang="en-US" altLang="ko-KR" sz="1600" dirty="0"/>
          </a:p>
          <a:p>
            <a:pPr marL="0" indent="0">
              <a:lnSpc>
                <a:spcPct val="110000"/>
              </a:lnSpc>
              <a:buNone/>
            </a:pPr>
            <a:r>
              <a:rPr kumimoji="1" lang="ko-KR" altLang="en-US" sz="1600" dirty="0"/>
              <a:t>따라서 이를 해결하기 위해 </a:t>
            </a:r>
            <a:r>
              <a:rPr kumimoji="1" lang="en-US" altLang="ko-KR" sz="1600" dirty="0"/>
              <a:t>CloudFormation</a:t>
            </a:r>
            <a:r>
              <a:rPr kumimoji="1" lang="ko-KR" altLang="en-US" sz="1600" dirty="0"/>
              <a:t> 부분에서</a:t>
            </a:r>
            <a:r>
              <a:rPr kumimoji="1" lang="en-US" altLang="ko-KR" sz="1600" dirty="0"/>
              <a:t> </a:t>
            </a:r>
            <a:r>
              <a:rPr kumimoji="1" lang="en" altLang="ko-KR" sz="1600" dirty="0"/>
              <a:t>Stack [</a:t>
            </a:r>
            <a:r>
              <a:rPr kumimoji="1" lang="en" altLang="ko-KR" sz="1600" dirty="0" err="1"/>
              <a:t>CDKToolkit</a:t>
            </a:r>
            <a:r>
              <a:rPr kumimoji="1" lang="en" altLang="ko-KR" sz="1600" dirty="0"/>
              <a:t>]</a:t>
            </a:r>
            <a:r>
              <a:rPr kumimoji="1" lang="ko-KR" altLang="en-US" sz="1600" dirty="0"/>
              <a:t> 을 제거해보았으나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그래도 프로젝트 생성이 안 되었음</a:t>
            </a:r>
            <a:r>
              <a:rPr kumimoji="1" lang="en-US" altLang="ko-KR" sz="1600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kumimoji="1" lang="en-US" altLang="ko-KR" sz="1600" dirty="0"/>
          </a:p>
          <a:p>
            <a:pPr marL="0" indent="0">
              <a:lnSpc>
                <a:spcPct val="110000"/>
              </a:lnSpc>
              <a:buNone/>
            </a:pPr>
            <a:r>
              <a:rPr kumimoji="1" lang="ko-KR" altLang="en-US" sz="1600" dirty="0"/>
              <a:t>따라서 새로운 프로젝트를 만들어서 테스트해보니 프로젝트가 정상적으로 생성되는 것을 확인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이렇게 특정 부분들을 검증해보며 프로젝트 폴더가 </a:t>
            </a:r>
            <a:r>
              <a:rPr kumimoji="1" lang="en-US" altLang="ko-KR" sz="1600" dirty="0"/>
              <a:t>Amplify</a:t>
            </a:r>
            <a:r>
              <a:rPr kumimoji="1" lang="ko-KR" altLang="en-US" sz="1600" dirty="0"/>
              <a:t>가 </a:t>
            </a:r>
            <a:r>
              <a:rPr kumimoji="1" lang="ko-KR" altLang="en-US" sz="1600" dirty="0" err="1"/>
              <a:t>아니여야만</a:t>
            </a:r>
            <a:r>
              <a:rPr kumimoji="1" lang="ko-KR" altLang="en-US" sz="1600" dirty="0"/>
              <a:t> 실행이 가능하다는 것을 확인함</a:t>
            </a:r>
            <a:r>
              <a:rPr kumimoji="1" lang="en-US" altLang="ko-KR" sz="1600" dirty="0"/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E736CB8-BCE8-CB3E-FD95-279E9A746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" y="2319338"/>
            <a:ext cx="4629150" cy="29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655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038D0-921C-FD39-C32B-5B22E8B5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/>
              <a:t>CORS </a:t>
            </a:r>
            <a:r>
              <a:rPr kumimoji="1" lang="ko-KR" altLang="en-US" dirty="0"/>
              <a:t>에러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F688FD-ACAB-9778-2732-CDCE6ABD2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830" y="1825625"/>
            <a:ext cx="104279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/>
              <a:t>모든 </a:t>
            </a:r>
            <a:r>
              <a:rPr kumimoji="1" lang="en-US" altLang="ko-KR" sz="2000" dirty="0"/>
              <a:t>Lambda </a:t>
            </a:r>
            <a:r>
              <a:rPr kumimoji="1" lang="ko-KR" altLang="en-US" sz="2000" dirty="0"/>
              <a:t>서비스를 구축할 때마다 </a:t>
            </a:r>
            <a:r>
              <a:rPr kumimoji="1" lang="en-US" altLang="ko-KR" sz="2000" dirty="0"/>
              <a:t>CORS</a:t>
            </a:r>
            <a:r>
              <a:rPr kumimoji="1" lang="ko-KR" altLang="en-US" sz="2000" dirty="0"/>
              <a:t>에러가 발생하였음</a:t>
            </a:r>
            <a:r>
              <a:rPr kumimoji="1" lang="en-US" altLang="ko-KR" sz="2000" dirty="0"/>
              <a:t>.</a:t>
            </a:r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2000" dirty="0"/>
              <a:t>CORS</a:t>
            </a:r>
            <a:r>
              <a:rPr kumimoji="1" lang="ko-KR" altLang="en-US" sz="2000" dirty="0"/>
              <a:t> 에러면 </a:t>
            </a:r>
            <a:r>
              <a:rPr kumimoji="1" lang="en-US" altLang="ko-KR" sz="2000" dirty="0"/>
              <a:t>API Gateway </a:t>
            </a:r>
            <a:r>
              <a:rPr kumimoji="1" lang="ko-KR" altLang="en-US" sz="2000" dirty="0"/>
              <a:t>또는 </a:t>
            </a:r>
            <a:r>
              <a:rPr kumimoji="1" lang="en-US" altLang="ko-KR" sz="2000" dirty="0"/>
              <a:t>Lambda</a:t>
            </a:r>
            <a:r>
              <a:rPr kumimoji="1" lang="ko-KR" altLang="en-US" sz="2000" dirty="0"/>
              <a:t>에서만 발생했을 것이라 추측하여 모든 </a:t>
            </a:r>
            <a:r>
              <a:rPr kumimoji="1" lang="en-US" altLang="ko-KR" sz="2000" dirty="0"/>
              <a:t>API Gateway</a:t>
            </a:r>
            <a:r>
              <a:rPr kumimoji="1" lang="ko-KR" altLang="en-US" sz="2000" dirty="0"/>
              <a:t>와 </a:t>
            </a:r>
            <a:r>
              <a:rPr kumimoji="1" lang="en-US" altLang="ko-KR" sz="2000" dirty="0"/>
              <a:t>Lambda</a:t>
            </a:r>
            <a:r>
              <a:rPr kumimoji="1" lang="ko-KR" altLang="en-US" sz="2000" dirty="0"/>
              <a:t>의 모든 내용들을 확인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API Gateway</a:t>
            </a:r>
            <a:r>
              <a:rPr kumimoji="1" lang="ko-KR" altLang="en-US" sz="2000" dirty="0"/>
              <a:t>에서</a:t>
            </a:r>
            <a:r>
              <a:rPr kumimoji="1" lang="en-US" altLang="ko-KR" sz="2000" dirty="0"/>
              <a:t> </a:t>
            </a:r>
            <a:r>
              <a:rPr kumimoji="1" lang="ko-KR" altLang="en-US" sz="2000" dirty="0" err="1"/>
              <a:t>디렉토리별로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CORS</a:t>
            </a:r>
            <a:r>
              <a:rPr kumimoji="1" lang="ko-KR" altLang="en-US" sz="2000" dirty="0"/>
              <a:t> 설정을 할 수 있다는 것을 발견하여 다음의 문제를 해결</a:t>
            </a:r>
            <a:r>
              <a:rPr kumimoji="1" lang="en-US" altLang="ko-KR" sz="2000" dirty="0"/>
              <a:t>.</a:t>
            </a:r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sz="2000" dirty="0"/>
              <a:t>또한</a:t>
            </a:r>
            <a:r>
              <a:rPr kumimoji="1" lang="en-US" altLang="ko-KR" sz="2000" dirty="0"/>
              <a:t>, Lambda</a:t>
            </a:r>
            <a:r>
              <a:rPr kumimoji="1" lang="ko-KR" altLang="en-US" sz="2000" dirty="0"/>
              <a:t>에서 </a:t>
            </a:r>
            <a:r>
              <a:rPr kumimoji="1" lang="en-US" altLang="ko-KR" sz="2000" dirty="0"/>
              <a:t>CORS</a:t>
            </a:r>
            <a:r>
              <a:rPr kumimoji="1" lang="ko-KR" altLang="en-US" sz="2000" dirty="0"/>
              <a:t>해결을 위해 반환할 때 </a:t>
            </a:r>
            <a:r>
              <a:rPr kumimoji="1" lang="en-US" altLang="ko-KR" sz="2000" dirty="0"/>
              <a:t>header</a:t>
            </a:r>
            <a:r>
              <a:rPr kumimoji="1" lang="ko-KR" altLang="en-US" sz="2000" dirty="0" err="1"/>
              <a:t>에</a:t>
            </a:r>
            <a:r>
              <a:rPr kumimoji="1" lang="ko-KR" altLang="en-US" sz="2000" dirty="0"/>
              <a:t> 설정을 </a:t>
            </a:r>
            <a:r>
              <a:rPr kumimoji="1" lang="ko-KR" altLang="en-US" sz="2000" dirty="0" err="1"/>
              <a:t>해줘야함을</a:t>
            </a:r>
            <a:r>
              <a:rPr kumimoji="1" lang="ko-KR" altLang="en-US" sz="2000" dirty="0"/>
              <a:t> 파악함</a:t>
            </a:r>
            <a:r>
              <a:rPr kumimoji="1" lang="en-US" altLang="ko-KR" sz="20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F92C37-A48E-19B6-FFDC-ED9B2A5FD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99" y="4788603"/>
            <a:ext cx="7535602" cy="152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6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0E472-53A1-2F0A-0FBD-10999EEC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 API Gateway API KEY</a:t>
            </a:r>
            <a:r>
              <a:rPr kumimoji="1" lang="ko-KR" altLang="en-US" dirty="0"/>
              <a:t>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4D2312-EAB2-E156-9B02-824423585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kumimoji="1" lang="ko-KR" altLang="en-US" dirty="0"/>
              <a:t>계속해서 </a:t>
            </a:r>
            <a:r>
              <a:rPr kumimoji="1" lang="en-US" altLang="ko-KR" dirty="0"/>
              <a:t>x-</a:t>
            </a:r>
            <a:r>
              <a:rPr kumimoji="1" lang="en-US" altLang="ko-KR" dirty="0" err="1"/>
              <a:t>api</a:t>
            </a:r>
            <a:r>
              <a:rPr kumimoji="1" lang="en-US" altLang="ko-KR" dirty="0"/>
              <a:t>-key</a:t>
            </a:r>
            <a:r>
              <a:rPr kumimoji="1" lang="ko-KR" altLang="en-US" dirty="0"/>
              <a:t> 헤더에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 </a:t>
            </a:r>
            <a:r>
              <a:rPr kumimoji="1" lang="en-US" altLang="ko-KR" dirty="0"/>
              <a:t>KEY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넣어서 전송함에도 불구하고 계속해서 </a:t>
            </a:r>
            <a:r>
              <a:rPr kumimoji="1" lang="en-US" altLang="ko-KR" dirty="0"/>
              <a:t>401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Unauthorized</a:t>
            </a:r>
            <a:r>
              <a:rPr kumimoji="1" lang="ko-KR" altLang="en-US" dirty="0"/>
              <a:t> 오류가 발생함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kumimoji="1" lang="ko-KR" altLang="en-US" dirty="0"/>
              <a:t>이를 막기 위해서는 </a:t>
            </a:r>
            <a:r>
              <a:rPr kumimoji="1" lang="en-US" altLang="ko-KR" dirty="0"/>
              <a:t>Lambda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API Gateway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 키를 사용함을 </a:t>
            </a:r>
            <a:r>
              <a:rPr kumimoji="1" lang="ko-KR" altLang="en-US" dirty="0" err="1"/>
              <a:t>체크해줘야하고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다음과 같이 </a:t>
            </a:r>
            <a:r>
              <a:rPr kumimoji="1" lang="en-US" altLang="ko-KR" dirty="0"/>
              <a:t>Header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반환해줘야 오류 없이 작동함을 파악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00000"/>
              </a:lnSpc>
              <a:buNone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29DB3A-E85E-DC77-D82A-AFCA53AD4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0" y="5057775"/>
            <a:ext cx="70993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7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506A9474-9731-57F2-317C-641E87D64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37" y="312885"/>
            <a:ext cx="8851721" cy="521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3ADF44-8A58-664F-B173-2769297A876D}"/>
              </a:ext>
            </a:extLst>
          </p:cNvPr>
          <p:cNvSpPr txBox="1"/>
          <p:nvPr/>
        </p:nvSpPr>
        <p:spPr>
          <a:xfrm>
            <a:off x="3148912" y="5799960"/>
            <a:ext cx="58941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dirty="0"/>
              <a:t>긍정적인 언어 문화를 만들자</a:t>
            </a:r>
          </a:p>
        </p:txBody>
      </p:sp>
    </p:spTree>
    <p:extLst>
      <p:ext uri="{BB962C8B-B14F-4D97-AF65-F5344CB8AC3E}">
        <p14:creationId xmlns:p14="http://schemas.microsoft.com/office/powerpoint/2010/main" val="1759431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07EC4-60B4-0AE4-1672-548BD52C1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6.</a:t>
            </a:r>
            <a:r>
              <a:rPr kumimoji="1" lang="ko-KR" altLang="en-US" dirty="0"/>
              <a:t> </a:t>
            </a:r>
            <a:r>
              <a:rPr kumimoji="1" lang="en-US" altLang="ko-KR" dirty="0"/>
              <a:t>S3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데이터 저장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592893-6A94-373C-0978-E3D538F87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/>
              <a:t>S3</a:t>
            </a:r>
            <a:r>
              <a:rPr kumimoji="1" lang="ko-KR" altLang="en-US" sz="2000" dirty="0" err="1"/>
              <a:t>에</a:t>
            </a:r>
            <a:r>
              <a:rPr kumimoji="1" lang="ko-KR" altLang="en-US" sz="2000" dirty="0"/>
              <a:t> 데이터를 저장할 때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저장이 되지 않고 자꾸 오류가 뜨는 것을 발견함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에러 메시지를 상세히 확인이 불가능하여 </a:t>
            </a:r>
            <a:r>
              <a:rPr kumimoji="1" lang="en-US" altLang="ko-KR" sz="2000" dirty="0"/>
              <a:t>Cloud Watch</a:t>
            </a:r>
            <a:r>
              <a:rPr kumimoji="1" lang="ko-KR" altLang="en-US" sz="2000" dirty="0"/>
              <a:t>의 로그를 확인하여 어떤 문제인지를 파악하였음</a:t>
            </a:r>
            <a:r>
              <a:rPr kumimoji="1" lang="en-US" altLang="ko-KR" sz="2000" dirty="0"/>
              <a:t>.</a:t>
            </a:r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sz="2000" dirty="0"/>
              <a:t>파일 형식의 오류와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Base64</a:t>
            </a:r>
            <a:r>
              <a:rPr kumimoji="1" lang="ko-KR" altLang="en-US" sz="2000" dirty="0"/>
              <a:t>인코딩 오류임을 파악하고 수정하였음</a:t>
            </a:r>
            <a:r>
              <a:rPr kumimoji="1" lang="en-US" altLang="ko-KR" sz="2000" dirty="0"/>
              <a:t>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94CB059-4B11-AB4D-9456-BE69E35C9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440" y="3351824"/>
            <a:ext cx="6675120" cy="35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485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FD5B6-5E8A-4937-4143-A9552968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7.</a:t>
            </a:r>
            <a:r>
              <a:rPr kumimoji="1" lang="ko-KR" altLang="en-US" dirty="0"/>
              <a:t> 채팅 </a:t>
            </a:r>
            <a:r>
              <a:rPr kumimoji="1" lang="ko-KR" altLang="en-US" dirty="0" err="1"/>
              <a:t>긍</a:t>
            </a:r>
            <a:r>
              <a:rPr kumimoji="1" lang="en-US" altLang="ko-KR" dirty="0"/>
              <a:t>/</a:t>
            </a:r>
            <a:r>
              <a:rPr kumimoji="1" lang="ko-KR" altLang="en-US" dirty="0"/>
              <a:t>부정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6744C5-8718-2A83-BD32-A50FA40CC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410" y="2141537"/>
            <a:ext cx="50101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2000" dirty="0"/>
              <a:t>이 프로젝트의 핵심은 채팅을 분석한 </a:t>
            </a:r>
            <a:r>
              <a:rPr kumimoji="1" lang="ko-KR" altLang="en-US" sz="2000" dirty="0" err="1"/>
              <a:t>긍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/</a:t>
            </a:r>
            <a:r>
              <a:rPr kumimoji="1" lang="ko-KR" altLang="en-US" sz="2000" dirty="0"/>
              <a:t> 부정 메시지 파악인데 </a:t>
            </a:r>
            <a:r>
              <a:rPr kumimoji="1" lang="en-US" altLang="ko-KR" sz="2000" dirty="0"/>
              <a:t>AWS</a:t>
            </a:r>
            <a:r>
              <a:rPr kumimoji="1" lang="ko-KR" altLang="en-US" sz="2000" dirty="0"/>
              <a:t> 학생계정에서는 제한된 역할로 인해 </a:t>
            </a:r>
            <a:r>
              <a:rPr kumimoji="1" lang="en-US" altLang="ko-KR" sz="2000" dirty="0"/>
              <a:t>Comprehend</a:t>
            </a:r>
            <a:r>
              <a:rPr kumimoji="1" lang="ko-KR" altLang="en-US" sz="2000" dirty="0"/>
              <a:t> 서비스 이용이 불가능하였음</a:t>
            </a:r>
            <a:r>
              <a:rPr kumimoji="1" lang="en-US" altLang="ko-KR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2000" dirty="0"/>
              <a:t>따라서 문제 해결을 위해서 </a:t>
            </a:r>
            <a:r>
              <a:rPr kumimoji="1" lang="en-US" altLang="ko-KR" sz="2000" dirty="0"/>
              <a:t>AWS</a:t>
            </a:r>
            <a:r>
              <a:rPr kumimoji="1" lang="ko-KR" altLang="en-US" sz="2000" dirty="0"/>
              <a:t> 서비스를 찾아보다가 </a:t>
            </a:r>
            <a:r>
              <a:rPr kumimoji="1" lang="en-US" altLang="ko-KR" sz="2000" dirty="0" err="1"/>
              <a:t>SageMaker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찾아보았으나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모델을 직접 학습시켜야 했기 때문에</a:t>
            </a:r>
            <a:r>
              <a:rPr kumimoji="1" lang="ko-KR" altLang="en-US" sz="2000" dirty="0">
                <a:solidFill>
                  <a:srgbClr val="0E0E0E"/>
                </a:solidFill>
                <a:latin typeface=".AppleSystemUIFont"/>
              </a:rPr>
              <a:t> </a:t>
            </a:r>
            <a:r>
              <a:rPr kumimoji="1" lang="en" altLang="ko-KR" sz="2000" dirty="0">
                <a:solidFill>
                  <a:srgbClr val="0E0E0E"/>
                </a:solidFill>
                <a:latin typeface=".AppleSystemUIFont"/>
              </a:rPr>
              <a:t>AWS</a:t>
            </a:r>
            <a:r>
              <a:rPr kumimoji="1" lang="ko-KR" altLang="en-US" sz="2000" dirty="0">
                <a:solidFill>
                  <a:srgbClr val="0E0E0E"/>
                </a:solidFill>
                <a:latin typeface=".AppleSystemUIFont"/>
              </a:rPr>
              <a:t> 서비스에서 벗어나 </a:t>
            </a:r>
            <a:r>
              <a:rPr kumimoji="1" lang="en-US" altLang="ko-KR" sz="2000" dirty="0">
                <a:solidFill>
                  <a:srgbClr val="0E0E0E"/>
                </a:solidFill>
                <a:latin typeface=".AppleSystemUIFont"/>
              </a:rPr>
              <a:t>OPEN AI</a:t>
            </a:r>
            <a:r>
              <a:rPr kumimoji="1" lang="ko-KR" altLang="en-US" sz="2000" dirty="0">
                <a:solidFill>
                  <a:srgbClr val="0E0E0E"/>
                </a:solidFill>
                <a:latin typeface=".AppleSystemUIFont"/>
              </a:rPr>
              <a:t> 의 </a:t>
            </a:r>
            <a:r>
              <a:rPr kumimoji="1" lang="en-US" altLang="ko-KR" sz="2000" dirty="0" err="1">
                <a:solidFill>
                  <a:srgbClr val="0E0E0E"/>
                </a:solidFill>
                <a:latin typeface=".AppleSystemUIFont"/>
              </a:rPr>
              <a:t>gpt</a:t>
            </a:r>
            <a:r>
              <a:rPr kumimoji="1" lang="en-US" altLang="ko-KR" sz="2000" dirty="0">
                <a:solidFill>
                  <a:srgbClr val="0E0E0E"/>
                </a:solidFill>
                <a:latin typeface=".AppleSystemUIFont"/>
              </a:rPr>
              <a:t> turbo 3.5</a:t>
            </a:r>
            <a:r>
              <a:rPr kumimoji="1" lang="ko-KR" altLang="en-US" sz="2000" dirty="0">
                <a:solidFill>
                  <a:srgbClr val="0E0E0E"/>
                </a:solidFill>
                <a:latin typeface=".AppleSystemUIFont"/>
              </a:rPr>
              <a:t> 모델을 사용하여 채팅의 </a:t>
            </a:r>
            <a:r>
              <a:rPr kumimoji="1" lang="ko-KR" altLang="en-US" sz="2000" dirty="0" err="1">
                <a:solidFill>
                  <a:srgbClr val="0E0E0E"/>
                </a:solidFill>
                <a:latin typeface=".AppleSystemUIFont"/>
              </a:rPr>
              <a:t>긍</a:t>
            </a:r>
            <a:r>
              <a:rPr kumimoji="1" lang="en-US" altLang="ko-KR" sz="2000" dirty="0">
                <a:solidFill>
                  <a:srgbClr val="0E0E0E"/>
                </a:solidFill>
                <a:latin typeface=".AppleSystemUIFont"/>
              </a:rPr>
              <a:t>/</a:t>
            </a:r>
            <a:r>
              <a:rPr kumimoji="1" lang="ko-KR" altLang="en-US" sz="2000" dirty="0">
                <a:solidFill>
                  <a:srgbClr val="0E0E0E"/>
                </a:solidFill>
                <a:latin typeface=".AppleSystemUIFont"/>
              </a:rPr>
              <a:t>부정을 판별</a:t>
            </a:r>
            <a:endParaRPr kumimoji="1" lang="en-US" altLang="ko-KR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79BD8A0-B489-FE69-1BEA-04E4BE7AC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209483"/>
            <a:ext cx="6332251" cy="339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228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D60B90C0-9BC3-275A-388D-93052E755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9160" y="2766218"/>
            <a:ext cx="2773680" cy="1325563"/>
          </a:xfrm>
        </p:spPr>
        <p:txBody>
          <a:bodyPr/>
          <a:lstStyle/>
          <a:p>
            <a:r>
              <a:rPr lang="ko-KR" altLang="en-US" dirty="0"/>
              <a:t>미래 방향</a:t>
            </a:r>
          </a:p>
        </p:txBody>
      </p:sp>
    </p:spTree>
    <p:extLst>
      <p:ext uri="{BB962C8B-B14F-4D97-AF65-F5344CB8AC3E}">
        <p14:creationId xmlns:p14="http://schemas.microsoft.com/office/powerpoint/2010/main" val="4036930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A6383-3F61-9C0D-9D6A-5A7D885B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학생 계정의 제약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B01AA2-6FDE-DC88-8116-4DB704963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학생 계정으로 인하여 해보지 못한 것들이 많이 존재</a:t>
            </a:r>
            <a:r>
              <a:rPr kumimoji="1" lang="en-US" altLang="ko-KR" dirty="0"/>
              <a:t>.</a:t>
            </a:r>
            <a:endParaRPr kumimoji="1" lang="en" altLang="ko-KR" dirty="0">
              <a:solidFill>
                <a:srgbClr val="0E0E0E"/>
              </a:solidFill>
              <a:latin typeface=".AppleSystemUIFont"/>
            </a:endParaRPr>
          </a:p>
          <a:p>
            <a:pPr marL="0" indent="0">
              <a:buNone/>
            </a:pPr>
            <a:endParaRPr kumimoji="1" lang="en" altLang="ko-KR" dirty="0">
              <a:solidFill>
                <a:srgbClr val="0E0E0E"/>
              </a:solidFill>
              <a:latin typeface=".AppleSystemUIFont"/>
            </a:endParaRPr>
          </a:p>
          <a:p>
            <a:pPr marL="0" indent="0">
              <a:buNone/>
            </a:pPr>
            <a:r>
              <a:rPr kumimoji="1" lang="ko-KR" altLang="en-US" dirty="0" err="1"/>
              <a:t>캐싱</a:t>
            </a:r>
            <a:r>
              <a:rPr kumimoji="1" lang="ko-KR" altLang="en-US" dirty="0"/>
              <a:t> 전략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더 높은 수준의 분석 기능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대시보드와 같은 기능을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학습해볼 수 없는 점이 매우 아쉬움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6001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45810-0D71-616D-73B6-9DE728F0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기능 및 디자인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AE5EE4-5D81-EB32-D697-225622DE0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AWS </a:t>
            </a:r>
            <a:r>
              <a:rPr kumimoji="1" lang="ko-KR" altLang="en-US" dirty="0"/>
              <a:t>서비스 제작에 많은 힘을 </a:t>
            </a:r>
            <a:r>
              <a:rPr kumimoji="1" lang="ko-KR" altLang="en-US" dirty="0" err="1"/>
              <a:t>쏟다보니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디자인에 대해 많은 시간을 투자하지 못한 것이 아쉬움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추후에 다시 프로젝트를 개선하여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 err="1"/>
              <a:t>채팅방</a:t>
            </a:r>
            <a:r>
              <a:rPr kumimoji="1" lang="ko-KR" altLang="en-US" dirty="0"/>
              <a:t> 기능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친구 기능 등 다양한 기능들의 추가가 필요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09950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970F2-5814-6783-ABBB-5B7FBA443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Web Socket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27F5D5-B390-717C-10E5-4190A871B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현재는 </a:t>
            </a:r>
            <a:r>
              <a:rPr kumimoji="1" lang="en-US" altLang="ko-KR" dirty="0"/>
              <a:t>REST 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개발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따라서 속도가 느리고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약간의 딜레이가 존재함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다음 개선에서는 </a:t>
            </a:r>
            <a:r>
              <a:rPr kumimoji="1" lang="en-US" altLang="ko-KR" dirty="0"/>
              <a:t>Web Socket</a:t>
            </a:r>
            <a:r>
              <a:rPr kumimoji="1" lang="ko-KR" altLang="en-US" dirty="0"/>
              <a:t>을 사용하여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실시간으로 데이터를 주고받도록 구축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33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B0ACE-1321-7734-CD9D-E031688A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최적화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B2E907-A7B5-17C3-DA8F-6A2B92BA4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현재 프로젝트에서는 속도가 빠르지 않은 것을 체감할 수 있음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따라서 속도 향상을 위해서 </a:t>
            </a:r>
            <a:r>
              <a:rPr kumimoji="1" lang="ko-KR" altLang="en-US" dirty="0" err="1"/>
              <a:t>캐싱</a:t>
            </a:r>
            <a:r>
              <a:rPr kumimoji="1" lang="ko-KR" altLang="en-US" dirty="0"/>
              <a:t> 전략 또는 </a:t>
            </a:r>
            <a:r>
              <a:rPr kumimoji="1" lang="en-US" altLang="ko-KR" dirty="0"/>
              <a:t>DB</a:t>
            </a:r>
            <a:r>
              <a:rPr kumimoji="1" lang="ko-KR" altLang="en-US" dirty="0"/>
              <a:t> 최적화와 </a:t>
            </a:r>
            <a:r>
              <a:rPr kumimoji="1" lang="en-US" altLang="ko-KR" dirty="0"/>
              <a:t>S3,</a:t>
            </a:r>
            <a:r>
              <a:rPr kumimoji="1" lang="ko-KR" altLang="en-US" dirty="0"/>
              <a:t> </a:t>
            </a:r>
            <a:r>
              <a:rPr kumimoji="1" lang="en-US" altLang="ko-KR" dirty="0"/>
              <a:t>Lambda,</a:t>
            </a:r>
            <a:r>
              <a:rPr kumimoji="1" lang="ko-KR" altLang="en-US" dirty="0"/>
              <a:t> 이미지 치적화 등을 학습하여 향후에 최적화가 필요</a:t>
            </a: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7002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025FE-824F-676F-06F5-EE57619D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다양한 </a:t>
            </a:r>
            <a:r>
              <a:rPr kumimoji="1" lang="en-US" altLang="ko-KR" dirty="0"/>
              <a:t>AWS </a:t>
            </a:r>
            <a:r>
              <a:rPr kumimoji="1" lang="ko-KR" altLang="en-US" dirty="0"/>
              <a:t>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5C2DE-0F4F-9502-ABD1-BBA982906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사용해보지 못한 다양한 </a:t>
            </a:r>
            <a:r>
              <a:rPr kumimoji="1" lang="en-US" altLang="ko-KR" dirty="0"/>
              <a:t>AWS </a:t>
            </a:r>
            <a:r>
              <a:rPr kumimoji="1" lang="ko-KR" altLang="en-US" dirty="0"/>
              <a:t>서비스를 학습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CloudFront</a:t>
            </a:r>
          </a:p>
          <a:p>
            <a:pPr marL="0" indent="0">
              <a:buNone/>
            </a:pPr>
            <a:r>
              <a:rPr kumimoji="1" lang="en-US" altLang="ko-KR" dirty="0"/>
              <a:t>AppSync</a:t>
            </a:r>
          </a:p>
          <a:p>
            <a:pPr marL="0" indent="0">
              <a:buNone/>
            </a:pPr>
            <a:r>
              <a:rPr kumimoji="1" lang="en-US" altLang="ko-KR" dirty="0" err="1"/>
              <a:t>QuickSight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…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85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44744-1F63-668F-C53E-ED8C16DA9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415" y="2766218"/>
            <a:ext cx="3265170" cy="1325563"/>
          </a:xfrm>
        </p:spPr>
        <p:txBody>
          <a:bodyPr/>
          <a:lstStyle/>
          <a:p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30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D4D3D-2921-F905-90AF-C23A97B2D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928" y="2766218"/>
            <a:ext cx="4082143" cy="1325563"/>
          </a:xfrm>
        </p:spPr>
        <p:txBody>
          <a:bodyPr/>
          <a:lstStyle/>
          <a:p>
            <a:r>
              <a:rPr kumimoji="1" lang="ko-KR" altLang="en-US" dirty="0"/>
              <a:t>프로젝트 목표</a:t>
            </a:r>
          </a:p>
        </p:txBody>
      </p:sp>
    </p:spTree>
    <p:extLst>
      <p:ext uri="{BB962C8B-B14F-4D97-AF65-F5344CB8AC3E}">
        <p14:creationId xmlns:p14="http://schemas.microsoft.com/office/powerpoint/2010/main" val="3513619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4" name="Rectangle 308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91043-D426-ED67-490F-61996434F7F3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프로젝트 목표</a:t>
            </a:r>
            <a:endParaRPr kumimoji="1" lang="en-US" altLang="ko-KR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4A5B9D6-D9DE-AD6B-3595-521DA77DF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7054" y="1455064"/>
            <a:ext cx="6774843" cy="540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533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EC04-85BC-E6F8-4271-188F8DED7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885" y="2766218"/>
            <a:ext cx="1502229" cy="1325563"/>
          </a:xfrm>
        </p:spPr>
        <p:txBody>
          <a:bodyPr/>
          <a:lstStyle/>
          <a:p>
            <a:r>
              <a:rPr kumimoji="1"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384991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7902-8E1C-73BC-B74C-F0B57C1CBC27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초기 구상</a:t>
            </a:r>
            <a:endParaRPr kumimoji="1" lang="en-US" altLang="ko-KR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6FA592-44E5-721B-B850-B437AEFB9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517" y="1394888"/>
            <a:ext cx="6932167" cy="537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69C1DC-D069-382D-FE23-90DBA8967064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프로젝트 구조</a:t>
            </a:r>
            <a:endParaRPr kumimoji="1" lang="en-US" altLang="ko-KR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B8B623-911D-C196-0D68-921FA68D2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66" y="1545465"/>
            <a:ext cx="6877068" cy="531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69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1493</Words>
  <Application>Microsoft Macintosh PowerPoint</Application>
  <PresentationFormat>와이드스크린</PresentationFormat>
  <Paragraphs>238</Paragraphs>
  <Slides>48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.AppleSystemUIFont</vt:lpstr>
      <vt:lpstr>Amazon Ember</vt:lpstr>
      <vt:lpstr>맑은 고딕</vt:lpstr>
      <vt:lpstr>Arial</vt:lpstr>
      <vt:lpstr>Office 테마</vt:lpstr>
      <vt:lpstr>AWS Cloud Computing</vt:lpstr>
      <vt:lpstr>PowerPoint 프레젠테이션</vt:lpstr>
      <vt:lpstr>주제 설명</vt:lpstr>
      <vt:lpstr>PowerPoint 프레젠테이션</vt:lpstr>
      <vt:lpstr>프로젝트 목표</vt:lpstr>
      <vt:lpstr>PowerPoint 프레젠테이션</vt:lpstr>
      <vt:lpstr>구현</vt:lpstr>
      <vt:lpstr>PowerPoint 프레젠테이션</vt:lpstr>
      <vt:lpstr>PowerPoint 프레젠테이션</vt:lpstr>
      <vt:lpstr>구조 설명</vt:lpstr>
      <vt:lpstr>Amplify 배포</vt:lpstr>
      <vt:lpstr>Cognito</vt:lpstr>
      <vt:lpstr>DataBase</vt:lpstr>
      <vt:lpstr>DynamoDB</vt:lpstr>
      <vt:lpstr>DynamoDB + S3</vt:lpstr>
      <vt:lpstr>DynamoDB – 테이블 설계</vt:lpstr>
      <vt:lpstr>DynamoDB – 테이블 설계 (Column)</vt:lpstr>
      <vt:lpstr>DynamoDB – 테이블 설계</vt:lpstr>
      <vt:lpstr>Lambda</vt:lpstr>
      <vt:lpstr>Lambda – 메시지 추가</vt:lpstr>
      <vt:lpstr>Lambda – 감정 분석</vt:lpstr>
      <vt:lpstr>Lambda – 메시지 조회</vt:lpstr>
      <vt:lpstr>Lambda – 사진 추가 </vt:lpstr>
      <vt:lpstr>Lambda – 사진 추가 (saveImgToS3함수)</vt:lpstr>
      <vt:lpstr>Lambda – SMS 알람</vt:lpstr>
      <vt:lpstr>API Gateway</vt:lpstr>
      <vt:lpstr>API Gateway (Web Socket VS REST API)</vt:lpstr>
      <vt:lpstr>API Gateway (REST API !!)</vt:lpstr>
      <vt:lpstr>API Gateway(REST API) + Lambda</vt:lpstr>
      <vt:lpstr>React</vt:lpstr>
      <vt:lpstr>Before Login</vt:lpstr>
      <vt:lpstr>Login Page (cognito 이용)</vt:lpstr>
      <vt:lpstr>Main Page</vt:lpstr>
      <vt:lpstr>도전과 해결책</vt:lpstr>
      <vt:lpstr>1. Amplify CLI 불가능</vt:lpstr>
      <vt:lpstr>2. Amplify Auth VS Cognito</vt:lpstr>
      <vt:lpstr>3. Stack [CDKToolkit] already exists 에러</vt:lpstr>
      <vt:lpstr>4. CORS 에러</vt:lpstr>
      <vt:lpstr>5. API Gateway API KEY 문제</vt:lpstr>
      <vt:lpstr>6. S3에 데이터 저장</vt:lpstr>
      <vt:lpstr>7. 채팅 긍/부정 분석</vt:lpstr>
      <vt:lpstr>미래 방향</vt:lpstr>
      <vt:lpstr>학생 계정의 제약</vt:lpstr>
      <vt:lpstr>기능 및 디자인</vt:lpstr>
      <vt:lpstr>Web Socket</vt:lpstr>
      <vt:lpstr>최적화</vt:lpstr>
      <vt:lpstr>다양한 AWS 서비스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이재헌</dc:creator>
  <cp:lastModifiedBy>이재헌</cp:lastModifiedBy>
  <cp:revision>9</cp:revision>
  <dcterms:created xsi:type="dcterms:W3CDTF">2024-12-23T04:01:25Z</dcterms:created>
  <dcterms:modified xsi:type="dcterms:W3CDTF">2025-01-03T11:03:19Z</dcterms:modified>
</cp:coreProperties>
</file>